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62" r:id="rId5"/>
    <p:sldId id="263" r:id="rId6"/>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385723"/>
    <a:srgbClr val="05338E"/>
    <a:srgbClr val="103185"/>
    <a:srgbClr val="4761A1"/>
    <a:srgbClr val="66BAB7"/>
    <a:srgbClr val="FFCCFF"/>
    <a:srgbClr val="FF6600"/>
    <a:srgbClr val="FFFFD9"/>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CCE3EC-7168-4C72-A56C-A225E1843E5B}" v="6" dt="2023-09-08T04:30:08.76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55" d="100"/>
          <a:sy n="155" d="100"/>
        </p:scale>
        <p:origin x="480" y="91"/>
      </p:cViewPr>
      <p:guideLst>
        <p:guide orient="horz" pos="3120"/>
        <p:guide pos="2160"/>
        <p:guide pos="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26700F3F-B75E-4D18-9046-66CB6662789E}" type="datetimeFigureOut">
              <a:rPr kumimoji="1" lang="ja-JP" altLang="en-US" smtClean="0"/>
              <a:t>2025/3/7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6FD96B2-AD92-4488-AC50-1B3A41796652}" type="slidenum">
              <a:rPr kumimoji="1" lang="ja-JP" altLang="en-US" smtClean="0"/>
              <a:t>‹#›</a:t>
            </a:fld>
            <a:endParaRPr kumimoji="1" lang="ja-JP" altLang="en-US"/>
          </a:p>
        </p:txBody>
      </p:sp>
    </p:spTree>
    <p:extLst>
      <p:ext uri="{BB962C8B-B14F-4D97-AF65-F5344CB8AC3E}">
        <p14:creationId xmlns:p14="http://schemas.microsoft.com/office/powerpoint/2010/main" val="94278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6FD96B2-AD92-4488-AC50-1B3A41796652}" type="slidenum">
              <a:rPr kumimoji="1" lang="ja-JP" altLang="en-US" smtClean="0"/>
              <a:t>1</a:t>
            </a:fld>
            <a:endParaRPr kumimoji="1" lang="ja-JP" altLang="en-US"/>
          </a:p>
        </p:txBody>
      </p:sp>
    </p:spTree>
    <p:extLst>
      <p:ext uri="{BB962C8B-B14F-4D97-AF65-F5344CB8AC3E}">
        <p14:creationId xmlns:p14="http://schemas.microsoft.com/office/powerpoint/2010/main" val="1703682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B6FD96B2-AD92-4488-AC50-1B3A41796652}" type="slidenum">
              <a:rPr kumimoji="1" lang="ja-JP" altLang="en-US" smtClean="0"/>
              <a:t>2</a:t>
            </a:fld>
            <a:endParaRPr kumimoji="1" lang="ja-JP" altLang="en-US"/>
          </a:p>
        </p:txBody>
      </p:sp>
    </p:spTree>
    <p:extLst>
      <p:ext uri="{BB962C8B-B14F-4D97-AF65-F5344CB8AC3E}">
        <p14:creationId xmlns:p14="http://schemas.microsoft.com/office/powerpoint/2010/main" val="4215551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220385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645929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19069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1146327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353980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3988209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822919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008397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11878198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48992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F065C68-F5E2-4E88-8181-F5D87881D696}" type="datetimeFigureOut">
              <a:rPr kumimoji="1" lang="ja-JP" altLang="en-US" smtClean="0"/>
              <a:t>2025/3/7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514750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F065C68-F5E2-4E88-8181-F5D87881D696}" type="datetimeFigureOut">
              <a:rPr kumimoji="1" lang="ja-JP" altLang="en-US" smtClean="0"/>
              <a:t>2025/3/7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4D89F09-B906-47F1-940C-1F4F72C2D4BE}" type="slidenum">
              <a:rPr kumimoji="1" lang="ja-JP" altLang="en-US" smtClean="0"/>
              <a:t>‹#›</a:t>
            </a:fld>
            <a:endParaRPr kumimoji="1" lang="ja-JP" altLang="en-US"/>
          </a:p>
        </p:txBody>
      </p:sp>
    </p:spTree>
    <p:extLst>
      <p:ext uri="{BB962C8B-B14F-4D97-AF65-F5344CB8AC3E}">
        <p14:creationId xmlns:p14="http://schemas.microsoft.com/office/powerpoint/2010/main" val="2416287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79000" y="1423730"/>
            <a:ext cx="6300000" cy="837152"/>
          </a:xfrm>
          <a:prstGeom prst="rect">
            <a:avLst/>
          </a:prstGeom>
          <a:noFill/>
        </p:spPr>
        <p:txBody>
          <a:bodyPr wrap="square" rtlCol="0">
            <a:spAutoFit/>
          </a:bodyPr>
          <a:lstStyle/>
          <a:p>
            <a:pPr>
              <a:lnSpc>
                <a:spcPct val="110000"/>
              </a:lnSpc>
            </a:pPr>
            <a:r>
              <a:rPr kumimoji="1" lang="ja-JP" altLang="en-US" sz="1100" dirty="0">
                <a:latin typeface="メイリオ" panose="020B0604030504040204" pitchFamily="50" charset="-128"/>
                <a:ea typeface="メイリオ" panose="020B0604030504040204" pitchFamily="50" charset="-128"/>
              </a:rPr>
              <a:t>　厚生労働省では、介護サービスに係る指定及び報酬請求（加算届出を含む。）に関連する申請届出について、介護事業者が全ての地方公共団体に対して所要の申請届出を簡易に行うことができるよう、「電子申請届出システム（以下、本システム）」を令和４年度下半期より運用開始しています。</a:t>
            </a:r>
            <a:endParaRPr kumimoji="1" lang="en-US" altLang="ja-JP" sz="1100" dirty="0">
              <a:latin typeface="メイリオ" panose="020B0604030504040204" pitchFamily="50" charset="-128"/>
              <a:ea typeface="メイリオ" panose="020B0604030504040204" pitchFamily="50" charset="-128"/>
            </a:endParaRPr>
          </a:p>
        </p:txBody>
      </p:sp>
      <p:sp>
        <p:nvSpPr>
          <p:cNvPr id="230" name="正方形/長方形 229"/>
          <p:cNvSpPr/>
          <p:nvPr/>
        </p:nvSpPr>
        <p:spPr>
          <a:xfrm>
            <a:off x="-51233" y="302460"/>
            <a:ext cx="2890535" cy="276999"/>
          </a:xfrm>
          <a:prstGeom prst="rect">
            <a:avLst/>
          </a:prstGeom>
        </p:spPr>
        <p:txBody>
          <a:bodyPr wrap="none">
            <a:spAutoFit/>
          </a:bodyPr>
          <a:lstStyle/>
          <a:p>
            <a:pPr indent="108000"/>
            <a:r>
              <a:rPr lang="ja-JP" altLang="en-US" sz="1200" spc="150">
                <a:latin typeface="メイリオ" panose="020B0604030504040204" pitchFamily="50" charset="-128"/>
                <a:ea typeface="メイリオ" panose="020B0604030504040204" pitchFamily="50" charset="-128"/>
              </a:rPr>
              <a:t>募集情報等提供事業者の皆</a:t>
            </a:r>
            <a:r>
              <a:rPr lang="ja-JP" altLang="en-US" sz="1200" spc="150">
                <a:solidFill>
                  <a:srgbClr val="00B0F0"/>
                </a:solidFill>
                <a:latin typeface="メイリオ" panose="020B0604030504040204" pitchFamily="50" charset="-128"/>
                <a:ea typeface="メイリオ" panose="020B0604030504040204" pitchFamily="50" charset="-128"/>
              </a:rPr>
              <a:t>さま</a:t>
            </a:r>
            <a:r>
              <a:rPr lang="ja-JP" altLang="en-US" sz="1200" spc="150">
                <a:latin typeface="メイリオ" panose="020B0604030504040204" pitchFamily="50" charset="-128"/>
                <a:ea typeface="メイリオ" panose="020B0604030504040204" pitchFamily="50" charset="-128"/>
              </a:rPr>
              <a:t>へ</a:t>
            </a:r>
          </a:p>
        </p:txBody>
      </p:sp>
      <p:sp>
        <p:nvSpPr>
          <p:cNvPr id="269" name="正方形/長方形 268"/>
          <p:cNvSpPr/>
          <p:nvPr/>
        </p:nvSpPr>
        <p:spPr>
          <a:xfrm>
            <a:off x="0" y="253587"/>
            <a:ext cx="6858000" cy="1095759"/>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lang="ja-JP" altLang="en-US" sz="2000" b="1" spc="150" dirty="0">
                <a:latin typeface="メイリオ" panose="020B0604030504040204" pitchFamily="50" charset="-128"/>
                <a:ea typeface="メイリオ" panose="020B0604030504040204" pitchFamily="50" charset="-128"/>
              </a:rPr>
              <a:t>介護事業所の指定申請等に係る</a:t>
            </a:r>
            <a:endParaRPr lang="en-US" altLang="ja-JP" sz="2000" b="1" spc="150" dirty="0">
              <a:latin typeface="メイリオ" panose="020B0604030504040204" pitchFamily="50" charset="-128"/>
              <a:ea typeface="メイリオ" panose="020B0604030504040204" pitchFamily="50" charset="-128"/>
            </a:endParaRPr>
          </a:p>
          <a:p>
            <a:pPr algn="ctr"/>
            <a:r>
              <a:rPr lang="ja-JP" altLang="en-US" sz="2000" b="1" spc="150" dirty="0">
                <a:latin typeface="メイリオ" panose="020B0604030504040204" pitchFamily="50" charset="-128"/>
                <a:ea typeface="メイリオ" panose="020B0604030504040204" pitchFamily="50" charset="-128"/>
              </a:rPr>
              <a:t>「電子申請届出システム</a:t>
            </a:r>
            <a:r>
              <a:rPr lang="ja-JP" altLang="en-US" sz="2000" b="1" dirty="0">
                <a:latin typeface="メイリオ" panose="020B0604030504040204" pitchFamily="50" charset="-128"/>
                <a:ea typeface="メイリオ" panose="020B0604030504040204" pitchFamily="50" charset="-128"/>
              </a:rPr>
              <a:t>」の運用開始について</a:t>
            </a:r>
            <a:endParaRPr lang="en-US" altLang="ja-JP" sz="2000" b="1" spc="100" dirty="0">
              <a:latin typeface="メイリオ" panose="020B0604030504040204" pitchFamily="50" charset="-128"/>
              <a:ea typeface="メイリオ" panose="020B0604030504040204" pitchFamily="50" charset="-128"/>
            </a:endParaRPr>
          </a:p>
        </p:txBody>
      </p:sp>
      <p:sp>
        <p:nvSpPr>
          <p:cNvPr id="280" name="正方形/長方形 279"/>
          <p:cNvSpPr/>
          <p:nvPr/>
        </p:nvSpPr>
        <p:spPr>
          <a:xfrm>
            <a:off x="99000" y="36000"/>
            <a:ext cx="6480000" cy="186205"/>
          </a:xfrm>
          <a:prstGeom prst="rect">
            <a:avLst/>
          </a:prstGeom>
        </p:spPr>
        <p:txBody>
          <a:bodyPr wrap="square" lIns="0" tIns="0" rIns="0" bIns="0">
            <a:spAutoFit/>
          </a:bodyPr>
          <a:lstStyle/>
          <a:p>
            <a:pPr indent="-108000">
              <a:lnSpc>
                <a:spcPct val="110000"/>
              </a:lnSpc>
            </a:pPr>
            <a:r>
              <a:rPr lang="ja-JP" altLang="ja-JP" sz="1100" spc="200">
                <a:latin typeface="メイリオ" panose="020B0604030504040204" pitchFamily="50" charset="-128"/>
                <a:ea typeface="メイリオ" panose="020B0604030504040204" pitchFamily="50" charset="-128"/>
              </a:rPr>
              <a:t>介護事業所・地域包括支援センター</a:t>
            </a:r>
            <a:r>
              <a:rPr lang="ja-JP" altLang="en-US" sz="1100" spc="200">
                <a:latin typeface="メイリオ" panose="020B0604030504040204" pitchFamily="50" charset="-128"/>
                <a:ea typeface="メイリオ" panose="020B0604030504040204" pitchFamily="50" charset="-128"/>
              </a:rPr>
              <a:t>の皆さま</a:t>
            </a:r>
            <a:endParaRPr lang="en-US" altLang="ja-JP" sz="1100" spc="200">
              <a:latin typeface="メイリオ" panose="020B0604030504040204" pitchFamily="50" charset="-128"/>
              <a:ea typeface="メイリオ" panose="020B0604030504040204" pitchFamily="50" charset="-128"/>
            </a:endParaRPr>
          </a:p>
        </p:txBody>
      </p:sp>
      <p:sp>
        <p:nvSpPr>
          <p:cNvPr id="89" name="正方形/長方形 88"/>
          <p:cNvSpPr/>
          <p:nvPr/>
        </p:nvSpPr>
        <p:spPr>
          <a:xfrm>
            <a:off x="189000" y="2516566"/>
            <a:ext cx="6480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a:t>
            </a:r>
            <a:r>
              <a:rPr lang="ja-JP" altLang="en-US" sz="1300" b="1" spc="100">
                <a:solidFill>
                  <a:srgbClr val="FF0000"/>
                </a:solidFill>
                <a:latin typeface="メイリオ" panose="020B0604030504040204" pitchFamily="50" charset="-128"/>
                <a:ea typeface="メイリオ" panose="020B0604030504040204" pitchFamily="50" charset="-128"/>
              </a:rPr>
              <a:t>介護事業所の文書負担軽減</a:t>
            </a: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につながります</a:t>
            </a:r>
            <a:endParaRPr lang="ja-JP" altLang="ja-JP" sz="1300" b="1" spc="100">
              <a:solidFill>
                <a:schemeClr val="accent6">
                  <a:lumMod val="50000"/>
                </a:schemeClr>
              </a:solidFill>
              <a:latin typeface="メイリオ" panose="020B0604030504040204" pitchFamily="50" charset="-128"/>
              <a:ea typeface="メイリオ" panose="020B0604030504040204" pitchFamily="50" charset="-128"/>
            </a:endParaRPr>
          </a:p>
        </p:txBody>
      </p:sp>
      <p:grpSp>
        <p:nvGrpSpPr>
          <p:cNvPr id="23" name="グループ化 22">
            <a:extLst>
              <a:ext uri="{FF2B5EF4-FFF2-40B4-BE49-F238E27FC236}">
                <a16:creationId xmlns:a16="http://schemas.microsoft.com/office/drawing/2014/main" id="{A646CBC4-2670-4135-AC5B-9FBDC383488F}"/>
              </a:ext>
            </a:extLst>
          </p:cNvPr>
          <p:cNvGrpSpPr/>
          <p:nvPr/>
        </p:nvGrpSpPr>
        <p:grpSpPr>
          <a:xfrm>
            <a:off x="421260" y="2814268"/>
            <a:ext cx="954107" cy="1171289"/>
            <a:chOff x="4631103" y="4194797"/>
            <a:chExt cx="954107" cy="1171289"/>
          </a:xfrm>
        </p:grpSpPr>
        <p:pic>
          <p:nvPicPr>
            <p:cNvPr id="7" name="図 6" descr="設計図&#10;&#10;自動的に生成された説明">
              <a:extLst>
                <a:ext uri="{FF2B5EF4-FFF2-40B4-BE49-F238E27FC236}">
                  <a16:creationId xmlns:a16="http://schemas.microsoft.com/office/drawing/2014/main" id="{174289E2-E00F-4EA2-AF5B-B34A5E4B01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58156" y="4194797"/>
              <a:ext cx="900000" cy="900000"/>
            </a:xfrm>
            <a:prstGeom prst="rect">
              <a:avLst/>
            </a:prstGeom>
          </p:spPr>
        </p:pic>
        <p:sp>
          <p:nvSpPr>
            <p:cNvPr id="140" name="テキスト ボックス 139">
              <a:extLst>
                <a:ext uri="{FF2B5EF4-FFF2-40B4-BE49-F238E27FC236}">
                  <a16:creationId xmlns:a16="http://schemas.microsoft.com/office/drawing/2014/main" id="{1280F00A-3A91-4807-9F03-269CC89E7048}"/>
                </a:ext>
              </a:extLst>
            </p:cNvPr>
            <p:cNvSpPr txBox="1"/>
            <p:nvPr/>
          </p:nvSpPr>
          <p:spPr>
            <a:xfrm>
              <a:off x="4631103" y="5089087"/>
              <a:ext cx="954107" cy="276999"/>
            </a:xfrm>
            <a:prstGeom prst="rect">
              <a:avLst/>
            </a:prstGeom>
            <a:noFill/>
          </p:spPr>
          <p:txBody>
            <a:bodyPr wrap="none" rtlCol="0">
              <a:spAutoFit/>
            </a:bodyPr>
            <a:lstStyle/>
            <a:p>
              <a:r>
                <a:rPr kumimoji="1" lang="ja-JP" altLang="en-US" sz="1200">
                  <a:latin typeface="メイリオ" panose="020B0604030504040204" pitchFamily="50" charset="-128"/>
                  <a:ea typeface="メイリオ" panose="020B0604030504040204" pitchFamily="50" charset="-128"/>
                </a:rPr>
                <a:t>介護事業所</a:t>
              </a:r>
            </a:p>
          </p:txBody>
        </p:sp>
      </p:grpSp>
      <p:sp>
        <p:nvSpPr>
          <p:cNvPr id="17" name="吹き出し: 角を丸めた四角形 16">
            <a:extLst>
              <a:ext uri="{FF2B5EF4-FFF2-40B4-BE49-F238E27FC236}">
                <a16:creationId xmlns:a16="http://schemas.microsoft.com/office/drawing/2014/main" id="{01505597-527A-4FE1-BEA9-E22E167DB8C4}"/>
              </a:ext>
            </a:extLst>
          </p:cNvPr>
          <p:cNvSpPr/>
          <p:nvPr/>
        </p:nvSpPr>
        <p:spPr>
          <a:xfrm>
            <a:off x="1513687" y="2832811"/>
            <a:ext cx="4896000" cy="1117728"/>
          </a:xfrm>
          <a:prstGeom prst="wedgeRoundRectCallout">
            <a:avLst>
              <a:gd name="adj1" fmla="val -58190"/>
              <a:gd name="adj2" fmla="val -33099"/>
              <a:gd name="adj3" fmla="val 16667"/>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Wingdings" panose="05000000000000000000" pitchFamily="2" charset="2"/>
              <a:buChar char="ü"/>
            </a:pPr>
            <a:r>
              <a:rPr kumimoji="1" lang="ja-JP" altLang="en-US" sz="1000">
                <a:solidFill>
                  <a:schemeClr val="tx1"/>
                </a:solidFill>
                <a:latin typeface="メイリオ" panose="020B0604030504040204" pitchFamily="50" charset="-128"/>
                <a:ea typeface="メイリオ" panose="020B0604030504040204" pitchFamily="50" charset="-128"/>
              </a:rPr>
              <a:t>オンライン上の申請届出により、</a:t>
            </a:r>
            <a:r>
              <a:rPr kumimoji="1" lang="ja-JP" altLang="en-US" sz="1000" b="1">
                <a:solidFill>
                  <a:schemeClr val="tx1"/>
                </a:solidFill>
                <a:latin typeface="メイリオ" panose="020B0604030504040204" pitchFamily="50" charset="-128"/>
                <a:ea typeface="メイリオ" panose="020B0604030504040204" pitchFamily="50" charset="-128"/>
              </a:rPr>
              <a:t>郵送や持参等の手間が削減</a:t>
            </a:r>
            <a:r>
              <a:rPr kumimoji="1" lang="ja-JP" altLang="en-US" sz="1000">
                <a:solidFill>
                  <a:schemeClr val="tx1"/>
                </a:solidFill>
                <a:latin typeface="メイリオ" panose="020B0604030504040204" pitchFamily="50" charset="-128"/>
                <a:ea typeface="メイリオ" panose="020B0604030504040204" pitchFamily="50" charset="-128"/>
              </a:rPr>
              <a:t>されます</a:t>
            </a:r>
            <a:endParaRPr kumimoji="1" lang="en-US" altLang="ja-JP" sz="100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a:solidFill>
                  <a:schemeClr val="tx1"/>
                </a:solidFill>
                <a:latin typeface="メイリオ" panose="020B0604030504040204" pitchFamily="50" charset="-128"/>
                <a:ea typeface="メイリオ" panose="020B0604030504040204" pitchFamily="50" charset="-128"/>
              </a:rPr>
              <a:t>複数の申請届出を本システム上で行うことができます</a:t>
            </a:r>
            <a:endParaRPr kumimoji="1" lang="en-US" altLang="ja-JP" sz="100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a:solidFill>
                  <a:schemeClr val="tx1"/>
                </a:solidFill>
                <a:latin typeface="メイリオ" panose="020B0604030504040204" pitchFamily="50" charset="-128"/>
                <a:ea typeface="メイリオ" panose="020B0604030504040204" pitchFamily="50" charset="-128"/>
              </a:rPr>
              <a:t>一つの電子ファイルを複数の申請届出で活用でき、</a:t>
            </a:r>
            <a:r>
              <a:rPr kumimoji="1" lang="ja-JP" altLang="en-US" sz="1000" b="1">
                <a:solidFill>
                  <a:schemeClr val="tx1"/>
                </a:solidFill>
                <a:latin typeface="メイリオ" panose="020B0604030504040204" pitchFamily="50" charset="-128"/>
                <a:ea typeface="メイリオ" panose="020B0604030504040204" pitchFamily="50" charset="-128"/>
              </a:rPr>
              <a:t>書類の作成負担が大きく軽減</a:t>
            </a:r>
            <a:r>
              <a:rPr kumimoji="1" lang="ja-JP" altLang="en-US" sz="1000">
                <a:solidFill>
                  <a:schemeClr val="tx1"/>
                </a:solidFill>
                <a:latin typeface="メイリオ" panose="020B0604030504040204" pitchFamily="50" charset="-128"/>
                <a:ea typeface="メイリオ" panose="020B0604030504040204" pitchFamily="50" charset="-128"/>
              </a:rPr>
              <a:t>されます</a:t>
            </a:r>
            <a:endParaRPr kumimoji="1" lang="en-US" altLang="ja-JP" sz="100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b="1">
                <a:solidFill>
                  <a:schemeClr val="tx1"/>
                </a:solidFill>
                <a:latin typeface="メイリオ" panose="020B0604030504040204" pitchFamily="50" charset="-128"/>
                <a:ea typeface="メイリオ" panose="020B0604030504040204" pitchFamily="50" charset="-128"/>
              </a:rPr>
              <a:t>申請届出の状況をオンライン上でご確認</a:t>
            </a:r>
            <a:r>
              <a:rPr kumimoji="1" lang="ja-JP" altLang="en-US" sz="1000">
                <a:solidFill>
                  <a:schemeClr val="tx1"/>
                </a:solidFill>
                <a:latin typeface="メイリオ" panose="020B0604030504040204" pitchFamily="50" charset="-128"/>
                <a:ea typeface="メイリオ" panose="020B0604030504040204" pitchFamily="50" charset="-128"/>
              </a:rPr>
              <a:t>いただけます</a:t>
            </a:r>
            <a:endParaRPr kumimoji="1" lang="en-US" altLang="ja-JP" sz="1000">
              <a:solidFill>
                <a:schemeClr val="tx1"/>
              </a:solidFill>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ü"/>
            </a:pPr>
            <a:r>
              <a:rPr kumimoji="1" lang="ja-JP" altLang="en-US" sz="1000">
                <a:solidFill>
                  <a:schemeClr val="tx1"/>
                </a:solidFill>
                <a:latin typeface="メイリオ" panose="020B0604030504040204" pitchFamily="50" charset="-128"/>
                <a:ea typeface="メイリオ" panose="020B0604030504040204" pitchFamily="50" charset="-128"/>
              </a:rPr>
              <a:t>上記、削減できた手間・時間を、</a:t>
            </a:r>
            <a:r>
              <a:rPr kumimoji="1" lang="ja-JP" altLang="en-US" sz="1000" b="1">
                <a:solidFill>
                  <a:schemeClr val="tx1"/>
                </a:solidFill>
                <a:latin typeface="メイリオ" panose="020B0604030504040204" pitchFamily="50" charset="-128"/>
                <a:ea typeface="メイリオ" panose="020B0604030504040204" pitchFamily="50" charset="-128"/>
              </a:rPr>
              <a:t>サービスの質の向上にご活用</a:t>
            </a:r>
            <a:r>
              <a:rPr kumimoji="1" lang="ja-JP" altLang="en-US" sz="1000">
                <a:solidFill>
                  <a:schemeClr val="tx1"/>
                </a:solidFill>
                <a:latin typeface="メイリオ" panose="020B0604030504040204" pitchFamily="50" charset="-128"/>
                <a:ea typeface="メイリオ" panose="020B0604030504040204" pitchFamily="50" charset="-128"/>
              </a:rPr>
              <a:t>いただけます</a:t>
            </a:r>
          </a:p>
        </p:txBody>
      </p:sp>
      <p:sp>
        <p:nvSpPr>
          <p:cNvPr id="146" name="正方形/長方形 145">
            <a:extLst>
              <a:ext uri="{FF2B5EF4-FFF2-40B4-BE49-F238E27FC236}">
                <a16:creationId xmlns:a16="http://schemas.microsoft.com/office/drawing/2014/main" id="{40EB6497-7BF6-4435-8E34-18DE0187347D}"/>
              </a:ext>
            </a:extLst>
          </p:cNvPr>
          <p:cNvSpPr/>
          <p:nvPr/>
        </p:nvSpPr>
        <p:spPr>
          <a:xfrm>
            <a:off x="279000" y="4096034"/>
            <a:ext cx="6480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●本システムより受付可能な電子申請・届出の種類</a:t>
            </a:r>
            <a:endParaRPr lang="ja-JP" altLang="ja-JP" sz="1300" b="1" spc="100">
              <a:solidFill>
                <a:schemeClr val="accent6">
                  <a:lumMod val="50000"/>
                </a:schemeClr>
              </a:solidFill>
              <a:latin typeface="メイリオ" panose="020B0604030504040204" pitchFamily="50" charset="-128"/>
              <a:ea typeface="メイリオ" panose="020B0604030504040204" pitchFamily="50" charset="-128"/>
            </a:endParaRPr>
          </a:p>
        </p:txBody>
      </p:sp>
      <p:sp>
        <p:nvSpPr>
          <p:cNvPr id="149" name="テキスト ボックス 148">
            <a:extLst>
              <a:ext uri="{FF2B5EF4-FFF2-40B4-BE49-F238E27FC236}">
                <a16:creationId xmlns:a16="http://schemas.microsoft.com/office/drawing/2014/main" id="{46B1D4A2-79AD-4DBA-86C0-F4B847505891}"/>
              </a:ext>
            </a:extLst>
          </p:cNvPr>
          <p:cNvSpPr txBox="1"/>
          <p:nvPr/>
        </p:nvSpPr>
        <p:spPr>
          <a:xfrm>
            <a:off x="441336" y="5812401"/>
            <a:ext cx="6299663" cy="261610"/>
          </a:xfrm>
          <a:prstGeom prst="rect">
            <a:avLst/>
          </a:prstGeom>
          <a:noFill/>
        </p:spPr>
        <p:txBody>
          <a:bodyPr wrap="square" rtlCol="0">
            <a:spAutoFit/>
          </a:bodyPr>
          <a:lstStyle/>
          <a:p>
            <a:r>
              <a:rPr kumimoji="1" lang="ja-JP" altLang="en-US" sz="1100">
                <a:latin typeface="メイリオ" panose="020B0604030504040204" pitchFamily="50" charset="-128"/>
                <a:ea typeface="メイリオ" panose="020B0604030504040204" pitchFamily="50" charset="-128"/>
              </a:rPr>
              <a:t>指定権者によって実際の画面とは異なる場合があります。詳細はホームページをご確認ください。</a:t>
            </a:r>
          </a:p>
        </p:txBody>
      </p:sp>
      <p:sp>
        <p:nvSpPr>
          <p:cNvPr id="150" name="正方形/長方形 149">
            <a:extLst>
              <a:ext uri="{FF2B5EF4-FFF2-40B4-BE49-F238E27FC236}">
                <a16:creationId xmlns:a16="http://schemas.microsoft.com/office/drawing/2014/main" id="{7372BFE0-727B-4046-9260-6451EEE823DF}"/>
              </a:ext>
            </a:extLst>
          </p:cNvPr>
          <p:cNvSpPr/>
          <p:nvPr/>
        </p:nvSpPr>
        <p:spPr>
          <a:xfrm>
            <a:off x="279000" y="5583656"/>
            <a:ext cx="6480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●本システム利用時の画面イメージ</a:t>
            </a:r>
            <a:endParaRPr lang="ja-JP" altLang="ja-JP" sz="1300" b="1" spc="100">
              <a:solidFill>
                <a:schemeClr val="accent6">
                  <a:lumMod val="50000"/>
                </a:schemeClr>
              </a:solidFill>
              <a:latin typeface="メイリオ" panose="020B0604030504040204" pitchFamily="50" charset="-128"/>
              <a:ea typeface="メイリオ" panose="020B0604030504040204" pitchFamily="50" charset="-128"/>
            </a:endParaRPr>
          </a:p>
        </p:txBody>
      </p:sp>
      <p:sp>
        <p:nvSpPr>
          <p:cNvPr id="33" name="正方形/長方形 32">
            <a:extLst>
              <a:ext uri="{FF2B5EF4-FFF2-40B4-BE49-F238E27FC236}">
                <a16:creationId xmlns:a16="http://schemas.microsoft.com/office/drawing/2014/main" id="{6CCC1B83-F3EB-4D55-AB24-0DFB9609CFAB}"/>
              </a:ext>
            </a:extLst>
          </p:cNvPr>
          <p:cNvSpPr/>
          <p:nvPr/>
        </p:nvSpPr>
        <p:spPr>
          <a:xfrm>
            <a:off x="117000" y="4340681"/>
            <a:ext cx="6624000" cy="64586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四角形: 角を丸くする 30">
            <a:extLst>
              <a:ext uri="{FF2B5EF4-FFF2-40B4-BE49-F238E27FC236}">
                <a16:creationId xmlns:a16="http://schemas.microsoft.com/office/drawing/2014/main" id="{307C8866-7EE8-40F0-9C3D-7C9A09A3A514}"/>
              </a:ext>
            </a:extLst>
          </p:cNvPr>
          <p:cNvSpPr/>
          <p:nvPr/>
        </p:nvSpPr>
        <p:spPr>
          <a:xfrm>
            <a:off x="204000" y="4439419"/>
            <a:ext cx="108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新規指定申請</a:t>
            </a:r>
          </a:p>
        </p:txBody>
      </p:sp>
      <p:sp>
        <p:nvSpPr>
          <p:cNvPr id="162" name="四角形: 角を丸くする 161">
            <a:extLst>
              <a:ext uri="{FF2B5EF4-FFF2-40B4-BE49-F238E27FC236}">
                <a16:creationId xmlns:a16="http://schemas.microsoft.com/office/drawing/2014/main" id="{B4BC2FAB-B287-431E-B708-9D63F30D580B}"/>
              </a:ext>
            </a:extLst>
          </p:cNvPr>
          <p:cNvSpPr/>
          <p:nvPr/>
        </p:nvSpPr>
        <p:spPr>
          <a:xfrm>
            <a:off x="1322506" y="4438394"/>
            <a:ext cx="90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変更届出</a:t>
            </a:r>
          </a:p>
        </p:txBody>
      </p:sp>
      <p:sp>
        <p:nvSpPr>
          <p:cNvPr id="163" name="四角形: 角を丸くする 162">
            <a:extLst>
              <a:ext uri="{FF2B5EF4-FFF2-40B4-BE49-F238E27FC236}">
                <a16:creationId xmlns:a16="http://schemas.microsoft.com/office/drawing/2014/main" id="{5B1DE9BE-0E81-45DD-BE74-B5A767FA3A7D}"/>
              </a:ext>
            </a:extLst>
          </p:cNvPr>
          <p:cNvSpPr/>
          <p:nvPr/>
        </p:nvSpPr>
        <p:spPr>
          <a:xfrm>
            <a:off x="2254738" y="4438394"/>
            <a:ext cx="90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更新申請</a:t>
            </a:r>
          </a:p>
        </p:txBody>
      </p:sp>
      <p:sp>
        <p:nvSpPr>
          <p:cNvPr id="164" name="四角形: 角を丸くする 163">
            <a:extLst>
              <a:ext uri="{FF2B5EF4-FFF2-40B4-BE49-F238E27FC236}">
                <a16:creationId xmlns:a16="http://schemas.microsoft.com/office/drawing/2014/main" id="{BE38846E-71F4-477D-8E59-DBD5842DD94E}"/>
              </a:ext>
            </a:extLst>
          </p:cNvPr>
          <p:cNvSpPr/>
          <p:nvPr/>
        </p:nvSpPr>
        <p:spPr>
          <a:xfrm>
            <a:off x="3188937" y="4438394"/>
            <a:ext cx="108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bg1"/>
                </a:solidFill>
                <a:latin typeface="メイリオ" panose="020B0604030504040204" pitchFamily="50" charset="-128"/>
                <a:ea typeface="メイリオ" panose="020B0604030504040204" pitchFamily="50" charset="-128"/>
              </a:rPr>
              <a:t>その他申請</a:t>
            </a:r>
            <a:endParaRPr kumimoji="1" lang="en-US" altLang="ja-JP" sz="1100" dirty="0">
              <a:solidFill>
                <a:schemeClr val="bg1"/>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1"/>
                </a:solidFill>
                <a:latin typeface="メイリオ" panose="020B0604030504040204" pitchFamily="50" charset="-128"/>
                <a:ea typeface="メイリオ" panose="020B0604030504040204" pitchFamily="50" charset="-128"/>
              </a:rPr>
              <a:t>届出</a:t>
            </a:r>
          </a:p>
        </p:txBody>
      </p:sp>
      <p:sp>
        <p:nvSpPr>
          <p:cNvPr id="165" name="四角形: 角を丸くする 164">
            <a:extLst>
              <a:ext uri="{FF2B5EF4-FFF2-40B4-BE49-F238E27FC236}">
                <a16:creationId xmlns:a16="http://schemas.microsoft.com/office/drawing/2014/main" id="{03F8F0E1-42CA-4753-A8B0-51541263C874}"/>
              </a:ext>
            </a:extLst>
          </p:cNvPr>
          <p:cNvSpPr/>
          <p:nvPr/>
        </p:nvSpPr>
        <p:spPr>
          <a:xfrm>
            <a:off x="4303136" y="4438394"/>
            <a:ext cx="1080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solidFill>
                  <a:schemeClr val="bg1"/>
                </a:solidFill>
                <a:latin typeface="メイリオ" panose="020B0604030504040204" pitchFamily="50" charset="-128"/>
                <a:ea typeface="メイリオ" panose="020B0604030504040204" pitchFamily="50" charset="-128"/>
              </a:rPr>
              <a:t>加算に関する</a:t>
            </a:r>
            <a:endParaRPr kumimoji="1" lang="en-US" altLang="ja-JP" sz="1100">
              <a:solidFill>
                <a:schemeClr val="bg1"/>
              </a:solidFill>
              <a:latin typeface="メイリオ" panose="020B0604030504040204" pitchFamily="50" charset="-128"/>
              <a:ea typeface="メイリオ" panose="020B0604030504040204" pitchFamily="50" charset="-128"/>
            </a:endParaRPr>
          </a:p>
          <a:p>
            <a:pPr algn="ctr"/>
            <a:r>
              <a:rPr kumimoji="1" lang="ja-JP" altLang="en-US" sz="1100">
                <a:solidFill>
                  <a:schemeClr val="bg1"/>
                </a:solidFill>
                <a:latin typeface="メイリオ" panose="020B0604030504040204" pitchFamily="50" charset="-128"/>
                <a:ea typeface="メイリオ" panose="020B0604030504040204" pitchFamily="50" charset="-128"/>
              </a:rPr>
              <a:t>届出</a:t>
            </a:r>
          </a:p>
        </p:txBody>
      </p:sp>
      <p:sp>
        <p:nvSpPr>
          <p:cNvPr id="166" name="四角形: 角を丸くする 165">
            <a:extLst>
              <a:ext uri="{FF2B5EF4-FFF2-40B4-BE49-F238E27FC236}">
                <a16:creationId xmlns:a16="http://schemas.microsoft.com/office/drawing/2014/main" id="{B9A97B11-F19A-4E2C-883C-51618CD56452}"/>
              </a:ext>
            </a:extLst>
          </p:cNvPr>
          <p:cNvSpPr/>
          <p:nvPr/>
        </p:nvSpPr>
        <p:spPr>
          <a:xfrm>
            <a:off x="5417335" y="4438394"/>
            <a:ext cx="1224000" cy="432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a:latin typeface="メイリオ" panose="020B0604030504040204" pitchFamily="50" charset="-128"/>
                <a:ea typeface="メイリオ" panose="020B0604030504040204" pitchFamily="50" charset="-128"/>
              </a:rPr>
              <a:t>他法制度に</a:t>
            </a:r>
            <a:endParaRPr kumimoji="1" lang="en-US" altLang="ja-JP" sz="1100">
              <a:latin typeface="メイリオ" panose="020B0604030504040204" pitchFamily="50" charset="-128"/>
              <a:ea typeface="メイリオ" panose="020B0604030504040204" pitchFamily="50" charset="-128"/>
            </a:endParaRPr>
          </a:p>
          <a:p>
            <a:pPr algn="ctr"/>
            <a:r>
              <a:rPr kumimoji="1" lang="ja-JP" altLang="en-US" sz="1100">
                <a:latin typeface="メイリオ" panose="020B0604030504040204" pitchFamily="50" charset="-128"/>
                <a:ea typeface="メイリオ" panose="020B0604030504040204" pitchFamily="50" charset="-128"/>
              </a:rPr>
              <a:t>基づく申請届出</a:t>
            </a:r>
          </a:p>
        </p:txBody>
      </p:sp>
      <p:sp>
        <p:nvSpPr>
          <p:cNvPr id="40" name="四角形: 角を丸くする 39">
            <a:extLst>
              <a:ext uri="{FF2B5EF4-FFF2-40B4-BE49-F238E27FC236}">
                <a16:creationId xmlns:a16="http://schemas.microsoft.com/office/drawing/2014/main" id="{622FB803-144C-4989-BF7E-A1AA98A0CDDE}"/>
              </a:ext>
            </a:extLst>
          </p:cNvPr>
          <p:cNvSpPr/>
          <p:nvPr/>
        </p:nvSpPr>
        <p:spPr>
          <a:xfrm>
            <a:off x="178236" y="4402591"/>
            <a:ext cx="4104000" cy="489069"/>
          </a:xfrm>
          <a:prstGeom prst="roundRect">
            <a:avLst/>
          </a:prstGeom>
          <a:noFill/>
          <a:ln w="158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吹き出し: 四角形 40">
            <a:extLst>
              <a:ext uri="{FF2B5EF4-FFF2-40B4-BE49-F238E27FC236}">
                <a16:creationId xmlns:a16="http://schemas.microsoft.com/office/drawing/2014/main" id="{1F55695B-764C-4AF9-8D26-6E626A01AC04}"/>
              </a:ext>
            </a:extLst>
          </p:cNvPr>
          <p:cNvSpPr/>
          <p:nvPr/>
        </p:nvSpPr>
        <p:spPr>
          <a:xfrm>
            <a:off x="101782" y="5103414"/>
            <a:ext cx="1536197" cy="346794"/>
          </a:xfrm>
          <a:prstGeom prst="wedgeRectCallout">
            <a:avLst>
              <a:gd name="adj1" fmla="val -26902"/>
              <a:gd name="adj2" fmla="val -107690"/>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様式・付表の</a:t>
            </a:r>
            <a:endParaRPr kumimoji="1" lang="en-US" altLang="ja-JP" sz="900" b="1">
              <a:solidFill>
                <a:schemeClr val="tx1"/>
              </a:solidFill>
              <a:latin typeface="メイリオ" panose="020B0604030504040204" pitchFamily="50" charset="-128"/>
              <a:ea typeface="メイリオ" panose="020B0604030504040204" pitchFamily="50" charset="-128"/>
            </a:endParaRPr>
          </a:p>
          <a:p>
            <a:pPr algn="ctr"/>
            <a:r>
              <a:rPr kumimoji="1" lang="ja-JP" altLang="en-US" sz="900" b="1">
                <a:solidFill>
                  <a:schemeClr val="tx1"/>
                </a:solidFill>
                <a:latin typeface="メイリオ" panose="020B0604030504040204" pitchFamily="50" charset="-128"/>
                <a:ea typeface="メイリオ" panose="020B0604030504040204" pitchFamily="50" charset="-128"/>
              </a:rPr>
              <a:t>ウェブ入力</a:t>
            </a:r>
            <a:r>
              <a:rPr kumimoji="1" lang="ja-JP" altLang="en-US" sz="900">
                <a:solidFill>
                  <a:schemeClr val="tx1"/>
                </a:solidFill>
                <a:latin typeface="メイリオ" panose="020B0604030504040204" pitchFamily="50" charset="-128"/>
                <a:ea typeface="メイリオ" panose="020B0604030504040204" pitchFamily="50" charset="-128"/>
              </a:rPr>
              <a:t>ができます！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sp>
        <p:nvSpPr>
          <p:cNvPr id="177" name="吹き出し: 四角形 176">
            <a:extLst>
              <a:ext uri="{FF2B5EF4-FFF2-40B4-BE49-F238E27FC236}">
                <a16:creationId xmlns:a16="http://schemas.microsoft.com/office/drawing/2014/main" id="{07DF08EE-115A-4151-B1AF-F43C64C5EA96}"/>
              </a:ext>
            </a:extLst>
          </p:cNvPr>
          <p:cNvSpPr/>
          <p:nvPr/>
        </p:nvSpPr>
        <p:spPr>
          <a:xfrm>
            <a:off x="4848311" y="5098411"/>
            <a:ext cx="1907907" cy="346794"/>
          </a:xfrm>
          <a:prstGeom prst="wedgeRectCallout">
            <a:avLst>
              <a:gd name="adj1" fmla="val 18368"/>
              <a:gd name="adj2" fmla="val -128282"/>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老人福祉法・障害者総合支援法等に基づく申請届出</a:t>
            </a:r>
            <a:r>
              <a:rPr kumimoji="1" lang="ja-JP" altLang="en-US" sz="900">
                <a:solidFill>
                  <a:schemeClr val="tx1"/>
                </a:solidFill>
                <a:latin typeface="メイリオ" panose="020B0604030504040204" pitchFamily="50" charset="-128"/>
                <a:ea typeface="メイリオ" panose="020B0604030504040204" pitchFamily="50" charset="-128"/>
              </a:rPr>
              <a:t>も可能です！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pic>
        <p:nvPicPr>
          <p:cNvPr id="42" name="図 41">
            <a:extLst>
              <a:ext uri="{FF2B5EF4-FFF2-40B4-BE49-F238E27FC236}">
                <a16:creationId xmlns:a16="http://schemas.microsoft.com/office/drawing/2014/main" id="{F303C711-230B-40A7-8138-C6A7697BF38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0937" y="6344138"/>
            <a:ext cx="2880000" cy="2073600"/>
          </a:xfrm>
          <a:prstGeom prst="rect">
            <a:avLst/>
          </a:prstGeom>
          <a:noFill/>
          <a:ln>
            <a:solidFill>
              <a:schemeClr val="tx1"/>
            </a:solidFill>
          </a:ln>
        </p:spPr>
      </p:pic>
      <p:sp>
        <p:nvSpPr>
          <p:cNvPr id="54" name="吹き出し: 四角形 53">
            <a:extLst>
              <a:ext uri="{FF2B5EF4-FFF2-40B4-BE49-F238E27FC236}">
                <a16:creationId xmlns:a16="http://schemas.microsoft.com/office/drawing/2014/main" id="{B6EB4F7B-41C7-4C2F-BFFD-F95ADFC82681}"/>
              </a:ext>
            </a:extLst>
          </p:cNvPr>
          <p:cNvSpPr/>
          <p:nvPr/>
        </p:nvSpPr>
        <p:spPr>
          <a:xfrm>
            <a:off x="1689519" y="5103414"/>
            <a:ext cx="1536197" cy="346794"/>
          </a:xfrm>
          <a:prstGeom prst="wedgeRectCallout">
            <a:avLst>
              <a:gd name="adj1" fmla="val -34470"/>
              <a:gd name="adj2" fmla="val -84956"/>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添付書類も一緒に提出</a:t>
            </a:r>
            <a:endParaRPr kumimoji="1" lang="en-US" altLang="ja-JP" sz="900" b="1">
              <a:solidFill>
                <a:schemeClr val="tx1"/>
              </a:solidFill>
              <a:latin typeface="メイリオ" panose="020B0604030504040204" pitchFamily="50" charset="-128"/>
              <a:ea typeface="メイリオ" panose="020B0604030504040204" pitchFamily="50" charset="-128"/>
            </a:endParaRPr>
          </a:p>
          <a:p>
            <a:pPr algn="ctr"/>
            <a:r>
              <a:rPr kumimoji="1" lang="ja-JP" altLang="en-US" sz="900">
                <a:solidFill>
                  <a:schemeClr val="tx1"/>
                </a:solidFill>
                <a:latin typeface="メイリオ" panose="020B0604030504040204" pitchFamily="50" charset="-128"/>
                <a:ea typeface="メイリオ" panose="020B0604030504040204" pitchFamily="50" charset="-128"/>
              </a:rPr>
              <a:t>することができます！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sp>
        <p:nvSpPr>
          <p:cNvPr id="55" name="吹き出し: 四角形 54">
            <a:extLst>
              <a:ext uri="{FF2B5EF4-FFF2-40B4-BE49-F238E27FC236}">
                <a16:creationId xmlns:a16="http://schemas.microsoft.com/office/drawing/2014/main" id="{5F1EA1B0-E74F-4B1E-A320-B9CB5C5927D7}"/>
              </a:ext>
            </a:extLst>
          </p:cNvPr>
          <p:cNvSpPr/>
          <p:nvPr/>
        </p:nvSpPr>
        <p:spPr>
          <a:xfrm>
            <a:off x="3258868" y="5103414"/>
            <a:ext cx="1536197" cy="346794"/>
          </a:xfrm>
          <a:prstGeom prst="wedgeRectCallout">
            <a:avLst>
              <a:gd name="adj1" fmla="val 35547"/>
              <a:gd name="adj2" fmla="val -131528"/>
            </a:avLst>
          </a:prstGeom>
          <a:solidFill>
            <a:schemeClr val="accent6">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a:solidFill>
                  <a:schemeClr val="tx1"/>
                </a:solidFill>
                <a:latin typeface="メイリオ" panose="020B0604030504040204" pitchFamily="50" charset="-128"/>
                <a:ea typeface="メイリオ" panose="020B0604030504040204" pitchFamily="50" charset="-128"/>
              </a:rPr>
              <a:t>（特定）処遇改善加算等の届出</a:t>
            </a:r>
            <a:r>
              <a:rPr kumimoji="1" lang="ja-JP" altLang="en-US" sz="900">
                <a:solidFill>
                  <a:schemeClr val="tx1"/>
                </a:solidFill>
                <a:latin typeface="メイリオ" panose="020B0604030504040204" pitchFamily="50" charset="-128"/>
                <a:ea typeface="メイリオ" panose="020B0604030504040204" pitchFamily="50" charset="-128"/>
              </a:rPr>
              <a:t>も可能です！</a:t>
            </a:r>
            <a:endParaRPr kumimoji="1" lang="ja-JP" altLang="en-US" sz="1000">
              <a:solidFill>
                <a:schemeClr val="tx1"/>
              </a:solidFill>
              <a:latin typeface="メイリオ" panose="020B0604030504040204" pitchFamily="50" charset="-128"/>
              <a:ea typeface="メイリオ" panose="020B0604030504040204" pitchFamily="50" charset="-128"/>
            </a:endParaRPr>
          </a:p>
        </p:txBody>
      </p:sp>
      <p:sp>
        <p:nvSpPr>
          <p:cNvPr id="48" name="Text Box 42">
            <a:extLst>
              <a:ext uri="{FF2B5EF4-FFF2-40B4-BE49-F238E27FC236}">
                <a16:creationId xmlns:a16="http://schemas.microsoft.com/office/drawing/2014/main" id="{FD048E37-56A6-4FDB-AF4C-7768CB313395}"/>
              </a:ext>
            </a:extLst>
          </p:cNvPr>
          <p:cNvSpPr txBox="1">
            <a:spLocks noChangeArrowheads="1"/>
          </p:cNvSpPr>
          <p:nvPr/>
        </p:nvSpPr>
        <p:spPr bwMode="auto">
          <a:xfrm>
            <a:off x="2813678" y="9603540"/>
            <a:ext cx="1353116" cy="237648"/>
          </a:xfrm>
          <a:prstGeom prst="rect">
            <a:avLst/>
          </a:prstGeom>
          <a:noFill/>
          <a:ln w="9525">
            <a:noFill/>
            <a:miter lim="800000"/>
            <a:headEnd/>
            <a:tailEnd/>
          </a:ln>
        </p:spPr>
        <p:txBody>
          <a:bodyPr wrap="square" lIns="32658" tIns="41475" rIns="32658" bIns="41475">
            <a:spAutoFit/>
          </a:bodyPr>
          <a:lstStyle/>
          <a:p>
            <a:pPr algn="ctr">
              <a:defRPr/>
            </a:pPr>
            <a:r>
              <a:rPr lang="ja-JP" altLang="en-US" sz="1000" spc="100" dirty="0">
                <a:latin typeface="メイリオ" panose="020B0604030504040204" pitchFamily="50" charset="-128"/>
                <a:ea typeface="メイリオ" panose="020B0604030504040204" pitchFamily="50" charset="-128"/>
                <a:cs typeface="メイリオ" panose="020B0604030504040204" pitchFamily="50" charset="-128"/>
              </a:rPr>
              <a:t>（高萩市）</a:t>
            </a:r>
            <a:endParaRPr lang="ja-JP" altLang="en-US" sz="1000" spc="-17"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a:extLst>
              <a:ext uri="{FF2B5EF4-FFF2-40B4-BE49-F238E27FC236}">
                <a16:creationId xmlns:a16="http://schemas.microsoft.com/office/drawing/2014/main" id="{15C3E6B4-AFF8-AAFF-695A-EC2F1CE4364F}"/>
              </a:ext>
            </a:extLst>
          </p:cNvPr>
          <p:cNvSpPr txBox="1"/>
          <p:nvPr/>
        </p:nvSpPr>
        <p:spPr>
          <a:xfrm>
            <a:off x="483738" y="6005445"/>
            <a:ext cx="4855464" cy="276999"/>
          </a:xfrm>
          <a:prstGeom prst="rect">
            <a:avLst/>
          </a:prstGeom>
          <a:noFill/>
        </p:spPr>
        <p:txBody>
          <a:bodyPr wrap="square">
            <a:spAutoFit/>
          </a:bodyPr>
          <a:lstStyle/>
          <a:p>
            <a:r>
              <a:rPr lang="en-US" altLang="ja-JP" sz="1200" b="1">
                <a:solidFill>
                  <a:srgbClr val="FF0000"/>
                </a:solidFill>
                <a:latin typeface="メイリオ" panose="020B0604030504040204" pitchFamily="50" charset="-128"/>
                <a:ea typeface="メイリオ" panose="020B0604030504040204" pitchFamily="50" charset="-128"/>
              </a:rPr>
              <a:t>https://www.kaigokensaku.mhlw.go.jp/shinsei/</a:t>
            </a:r>
            <a:endParaRPr lang="ja-JP" altLang="en-US" sz="1200" b="1">
              <a:solidFill>
                <a:srgbClr val="FF0000"/>
              </a:solidFill>
              <a:latin typeface="メイリオ" panose="020B0604030504040204" pitchFamily="50" charset="-128"/>
              <a:ea typeface="メイリオ" panose="020B0604030504040204" pitchFamily="50" charset="-128"/>
            </a:endParaRPr>
          </a:p>
        </p:txBody>
      </p:sp>
      <p:pic>
        <p:nvPicPr>
          <p:cNvPr id="14" name="図 13" descr="QR コード&#10;&#10;自動的に生成された説明">
            <a:extLst>
              <a:ext uri="{FF2B5EF4-FFF2-40B4-BE49-F238E27FC236}">
                <a16:creationId xmlns:a16="http://schemas.microsoft.com/office/drawing/2014/main" id="{6615C119-6538-9428-D282-1DC4ADEAE33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352264" y="6088023"/>
            <a:ext cx="900000" cy="900000"/>
          </a:xfrm>
          <a:prstGeom prst="rect">
            <a:avLst/>
          </a:prstGeom>
          <a:ln>
            <a:solidFill>
              <a:schemeClr val="tx1"/>
            </a:solidFill>
          </a:ln>
        </p:spPr>
      </p:pic>
      <p:sp>
        <p:nvSpPr>
          <p:cNvPr id="16" name="正方形/長方形 15">
            <a:extLst>
              <a:ext uri="{FF2B5EF4-FFF2-40B4-BE49-F238E27FC236}">
                <a16:creationId xmlns:a16="http://schemas.microsoft.com/office/drawing/2014/main" id="{6DBF4CDC-4B64-5A75-D172-445B904922B1}"/>
              </a:ext>
            </a:extLst>
          </p:cNvPr>
          <p:cNvSpPr/>
          <p:nvPr/>
        </p:nvSpPr>
        <p:spPr>
          <a:xfrm>
            <a:off x="178236" y="8522565"/>
            <a:ext cx="6624000" cy="228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a:solidFill>
                  <a:srgbClr val="385723"/>
                </a:solidFill>
                <a:latin typeface="メイリオ" panose="020B0604030504040204" pitchFamily="50" charset="-128"/>
                <a:ea typeface="メイリオ" panose="020B0604030504040204" pitchFamily="50" charset="-128"/>
              </a:rPr>
              <a:t>登記事項証明書のご提出の際には、法務省「登記情報提供サービス」をご利用ください。</a:t>
            </a:r>
            <a:endParaRPr kumimoji="1" lang="en-US" altLang="ja-JP" sz="1300" b="1">
              <a:solidFill>
                <a:srgbClr val="385723"/>
              </a:solidFill>
              <a:latin typeface="メイリオ" panose="020B0604030504040204" pitchFamily="50" charset="-128"/>
              <a:ea typeface="メイリオ" panose="020B0604030504040204" pitchFamily="50" charset="-128"/>
            </a:endParaRPr>
          </a:p>
        </p:txBody>
      </p:sp>
      <p:grpSp>
        <p:nvGrpSpPr>
          <p:cNvPr id="21" name="グループ化 20">
            <a:extLst>
              <a:ext uri="{FF2B5EF4-FFF2-40B4-BE49-F238E27FC236}">
                <a16:creationId xmlns:a16="http://schemas.microsoft.com/office/drawing/2014/main" id="{2783A789-ABB7-C99D-CFE5-3B49EF61AAF0}"/>
              </a:ext>
            </a:extLst>
          </p:cNvPr>
          <p:cNvGrpSpPr/>
          <p:nvPr/>
        </p:nvGrpSpPr>
        <p:grpSpPr>
          <a:xfrm>
            <a:off x="178236" y="8762521"/>
            <a:ext cx="6430008" cy="759425"/>
            <a:chOff x="207048" y="8760809"/>
            <a:chExt cx="6430008" cy="759425"/>
          </a:xfrm>
        </p:grpSpPr>
        <p:sp>
          <p:nvSpPr>
            <p:cNvPr id="3" name="正方形/長方形 2">
              <a:extLst>
                <a:ext uri="{FF2B5EF4-FFF2-40B4-BE49-F238E27FC236}">
                  <a16:creationId xmlns:a16="http://schemas.microsoft.com/office/drawing/2014/main" id="{FCAD3CF7-D467-E5E3-7496-95A7960047E6}"/>
                </a:ext>
              </a:extLst>
            </p:cNvPr>
            <p:cNvSpPr/>
            <p:nvPr/>
          </p:nvSpPr>
          <p:spPr>
            <a:xfrm>
              <a:off x="207048" y="8764234"/>
              <a:ext cx="5626932" cy="7560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ü"/>
              </a:pPr>
              <a:r>
                <a:rPr lang="ja-JP" altLang="en-US" sz="1100" b="0" i="0" dirty="0">
                  <a:solidFill>
                    <a:schemeClr val="tx1"/>
                  </a:solidFill>
                  <a:effectLst/>
                  <a:latin typeface="メイリオ" panose="020B0604030504040204" pitchFamily="50" charset="-128"/>
                  <a:ea typeface="メイリオ" panose="020B0604030504040204" pitchFamily="50" charset="-128"/>
                </a:rPr>
                <a:t>行政機関等へのオンライン申請等の際に</a:t>
              </a:r>
              <a:r>
                <a:rPr lang="ja-JP" altLang="en-US" sz="1100" b="1" i="0" dirty="0">
                  <a:solidFill>
                    <a:schemeClr val="tx1"/>
                  </a:solidFill>
                  <a:effectLst/>
                  <a:latin typeface="メイリオ" panose="020B0604030504040204" pitchFamily="50" charset="-128"/>
                  <a:ea typeface="メイリオ" panose="020B0604030504040204" pitchFamily="50" charset="-128"/>
                </a:rPr>
                <a:t>、当サービスによって取得した登記情報を登記事項証明書に代えて申請することができるサービス</a:t>
              </a:r>
              <a:r>
                <a:rPr lang="ja-JP" altLang="en-US" sz="1100" b="0" i="0" dirty="0">
                  <a:solidFill>
                    <a:schemeClr val="tx1"/>
                  </a:solidFill>
                  <a:effectLst/>
                  <a:latin typeface="メイリオ" panose="020B0604030504040204" pitchFamily="50" charset="-128"/>
                  <a:ea typeface="メイリオ" panose="020B0604030504040204" pitchFamily="50" charset="-128"/>
                </a:rPr>
                <a:t>です。</a:t>
              </a:r>
              <a:endParaRPr lang="en-US" altLang="ja-JP" sz="1100" b="0" i="0" dirty="0">
                <a:solidFill>
                  <a:schemeClr val="tx1"/>
                </a:solidFill>
                <a:effectLst/>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ü"/>
              </a:pPr>
              <a:r>
                <a:rPr lang="ja-JP" altLang="en-US" sz="1100" b="1" dirty="0">
                  <a:solidFill>
                    <a:schemeClr val="tx1"/>
                  </a:solidFill>
                  <a:latin typeface="メイリオ" panose="020B0604030504040204" pitchFamily="50" charset="-128"/>
                  <a:ea typeface="メイリオ" panose="020B0604030504040204" pitchFamily="50" charset="-128"/>
                </a:rPr>
                <a:t>ご利用のためには利用登録が必要です。</a:t>
              </a:r>
              <a:r>
                <a:rPr lang="ja-JP" altLang="en-US" sz="1100" dirty="0">
                  <a:solidFill>
                    <a:schemeClr val="tx1"/>
                  </a:solidFill>
                  <a:latin typeface="メイリオ" panose="020B0604030504040204" pitchFamily="50" charset="-128"/>
                  <a:ea typeface="メイリオ" panose="020B0604030504040204" pitchFamily="50" charset="-128"/>
                </a:rPr>
                <a:t>お早めにご登録ください。</a:t>
              </a:r>
              <a:r>
                <a:rPr kumimoji="1" lang="en-US" altLang="ja-JP" sz="1100" dirty="0">
                  <a:solidFill>
                    <a:schemeClr val="tx1"/>
                  </a:solidFill>
                  <a:latin typeface="メイリオ" panose="020B0604030504040204" pitchFamily="50" charset="-128"/>
                  <a:ea typeface="メイリオ" panose="020B0604030504040204" pitchFamily="50" charset="-128"/>
                </a:rPr>
                <a:t>https://www1.touki.or.jp/gateway.html</a:t>
              </a:r>
              <a:r>
                <a:rPr kumimoji="1" lang="ja-JP" altLang="en-US" sz="1100" dirty="0">
                  <a:solidFill>
                    <a:schemeClr val="tx1"/>
                  </a:solidFill>
                  <a:latin typeface="メイリオ" panose="020B0604030504040204" pitchFamily="50" charset="-128"/>
                  <a:ea typeface="メイリオ" panose="020B0604030504040204" pitchFamily="50" charset="-128"/>
                </a:rPr>
                <a:t>　</a:t>
              </a:r>
            </a:p>
          </p:txBody>
        </p:sp>
        <p:pic>
          <p:nvPicPr>
            <p:cNvPr id="20" name="図 19" descr="QR コード&#10;&#10;自動的に生成された説明">
              <a:extLst>
                <a:ext uri="{FF2B5EF4-FFF2-40B4-BE49-F238E27FC236}">
                  <a16:creationId xmlns:a16="http://schemas.microsoft.com/office/drawing/2014/main" id="{6C3B9927-86E7-7BA4-0186-F523C63C7D8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81056" y="8760809"/>
              <a:ext cx="756000" cy="756000"/>
            </a:xfrm>
            <a:prstGeom prst="rect">
              <a:avLst/>
            </a:prstGeom>
            <a:ln>
              <a:solidFill>
                <a:schemeClr val="tx1"/>
              </a:solidFill>
            </a:ln>
          </p:spPr>
        </p:pic>
      </p:grpSp>
    </p:spTree>
    <p:extLst>
      <p:ext uri="{BB962C8B-B14F-4D97-AF65-F5344CB8AC3E}">
        <p14:creationId xmlns:p14="http://schemas.microsoft.com/office/powerpoint/2010/main" val="328367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 name="正方形/長方形 229"/>
          <p:cNvSpPr/>
          <p:nvPr/>
        </p:nvSpPr>
        <p:spPr>
          <a:xfrm>
            <a:off x="-51233" y="302460"/>
            <a:ext cx="2890535" cy="276999"/>
          </a:xfrm>
          <a:prstGeom prst="rect">
            <a:avLst/>
          </a:prstGeom>
        </p:spPr>
        <p:txBody>
          <a:bodyPr wrap="none">
            <a:spAutoFit/>
          </a:bodyPr>
          <a:lstStyle/>
          <a:p>
            <a:pPr indent="108000"/>
            <a:r>
              <a:rPr lang="ja-JP" altLang="en-US" sz="1200" spc="150">
                <a:latin typeface="メイリオ" panose="020B0604030504040204" pitchFamily="50" charset="-128"/>
                <a:ea typeface="メイリオ" panose="020B0604030504040204" pitchFamily="50" charset="-128"/>
              </a:rPr>
              <a:t>募集情報等提供事業者の皆</a:t>
            </a:r>
            <a:r>
              <a:rPr lang="ja-JP" altLang="en-US" sz="1200" spc="150">
                <a:solidFill>
                  <a:srgbClr val="00B0F0"/>
                </a:solidFill>
                <a:latin typeface="メイリオ" panose="020B0604030504040204" pitchFamily="50" charset="-128"/>
                <a:ea typeface="メイリオ" panose="020B0604030504040204" pitchFamily="50" charset="-128"/>
              </a:rPr>
              <a:t>さま</a:t>
            </a:r>
            <a:r>
              <a:rPr lang="ja-JP" altLang="en-US" sz="1200" spc="150">
                <a:latin typeface="メイリオ" panose="020B0604030504040204" pitchFamily="50" charset="-128"/>
                <a:ea typeface="メイリオ" panose="020B0604030504040204" pitchFamily="50" charset="-128"/>
              </a:rPr>
              <a:t>へ</a:t>
            </a:r>
          </a:p>
        </p:txBody>
      </p:sp>
      <p:sp>
        <p:nvSpPr>
          <p:cNvPr id="269" name="正方形/長方形 268"/>
          <p:cNvSpPr/>
          <p:nvPr/>
        </p:nvSpPr>
        <p:spPr>
          <a:xfrm>
            <a:off x="0" y="253587"/>
            <a:ext cx="6858000" cy="1080000"/>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0" bIns="36000" rtlCol="0" anchor="t"/>
          <a:lstStyle/>
          <a:p>
            <a:pPr algn="ctr"/>
            <a:endParaRPr lang="en-US" altLang="ja-JP" sz="1600" b="1" spc="150">
              <a:solidFill>
                <a:srgbClr val="FFFF00"/>
              </a:solidFill>
              <a:latin typeface="メイリオ" panose="020B0604030504040204" pitchFamily="50" charset="-128"/>
              <a:ea typeface="メイリオ" panose="020B0604030504040204" pitchFamily="50" charset="-128"/>
            </a:endParaRPr>
          </a:p>
        </p:txBody>
      </p:sp>
      <p:sp>
        <p:nvSpPr>
          <p:cNvPr id="280" name="正方形/長方形 279"/>
          <p:cNvSpPr/>
          <p:nvPr/>
        </p:nvSpPr>
        <p:spPr>
          <a:xfrm>
            <a:off x="99000" y="36000"/>
            <a:ext cx="6480000" cy="186205"/>
          </a:xfrm>
          <a:prstGeom prst="rect">
            <a:avLst/>
          </a:prstGeom>
        </p:spPr>
        <p:txBody>
          <a:bodyPr wrap="square" lIns="0" tIns="0" rIns="0" bIns="0">
            <a:spAutoFit/>
          </a:bodyPr>
          <a:lstStyle/>
          <a:p>
            <a:pPr indent="-108000">
              <a:lnSpc>
                <a:spcPct val="110000"/>
              </a:lnSpc>
            </a:pPr>
            <a:r>
              <a:rPr lang="ja-JP" altLang="ja-JP" sz="1100" spc="200">
                <a:latin typeface="メイリオ" panose="020B0604030504040204" pitchFamily="50" charset="-128"/>
                <a:ea typeface="メイリオ" panose="020B0604030504040204" pitchFamily="50" charset="-128"/>
              </a:rPr>
              <a:t>介護事業所・地域包括支援センター</a:t>
            </a:r>
            <a:r>
              <a:rPr lang="ja-JP" altLang="en-US" sz="1100" spc="200">
                <a:latin typeface="メイリオ" panose="020B0604030504040204" pitchFamily="50" charset="-128"/>
                <a:ea typeface="メイリオ" panose="020B0604030504040204" pitchFamily="50" charset="-128"/>
              </a:rPr>
              <a:t>の皆さま</a:t>
            </a:r>
            <a:endParaRPr lang="en-US" altLang="ja-JP" sz="1100" spc="200">
              <a:latin typeface="メイリオ" panose="020B0604030504040204" pitchFamily="50" charset="-128"/>
              <a:ea typeface="メイリオ" panose="020B0604030504040204" pitchFamily="50" charset="-128"/>
            </a:endParaRPr>
          </a:p>
        </p:txBody>
      </p:sp>
      <p:sp>
        <p:nvSpPr>
          <p:cNvPr id="89" name="正方形/長方形 88"/>
          <p:cNvSpPr/>
          <p:nvPr/>
        </p:nvSpPr>
        <p:spPr>
          <a:xfrm>
            <a:off x="189000" y="1412043"/>
            <a:ext cx="6480000" cy="55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●本システムは、</a:t>
            </a:r>
            <a:r>
              <a:rPr lang="en-US" altLang="ja-JP" sz="1300" b="1" spc="100" err="1">
                <a:solidFill>
                  <a:srgbClr val="FF0000"/>
                </a:solidFill>
                <a:latin typeface="メイリオ" panose="020B0604030504040204" pitchFamily="50" charset="-128"/>
                <a:ea typeface="メイリオ" panose="020B0604030504040204" pitchFamily="50" charset="-128"/>
              </a:rPr>
              <a:t>gBiz</a:t>
            </a:r>
            <a:r>
              <a:rPr lang="en-US" altLang="ja-JP" sz="1300" b="1" spc="100">
                <a:solidFill>
                  <a:srgbClr val="FF0000"/>
                </a:solidFill>
                <a:latin typeface="メイリオ" panose="020B0604030504040204" pitchFamily="50" charset="-128"/>
                <a:ea typeface="メイリオ" panose="020B0604030504040204" pitchFamily="50" charset="-128"/>
              </a:rPr>
              <a:t> ID</a:t>
            </a:r>
            <a:r>
              <a:rPr lang="ja-JP" altLang="en-US" sz="1300" b="1" spc="100">
                <a:solidFill>
                  <a:srgbClr val="FF0000"/>
                </a:solidFill>
                <a:latin typeface="メイリオ" panose="020B0604030504040204" pitchFamily="50" charset="-128"/>
                <a:ea typeface="メイリオ" panose="020B0604030504040204" pitchFamily="50" charset="-128"/>
              </a:rPr>
              <a:t>（プライム・メンバーのいずれか）よりログイン</a:t>
            </a:r>
            <a:r>
              <a:rPr lang="ja-JP" altLang="en-US" sz="1300" b="1" spc="100">
                <a:solidFill>
                  <a:schemeClr val="tx1"/>
                </a:solidFill>
                <a:latin typeface="メイリオ" panose="020B0604030504040204" pitchFamily="50" charset="-128"/>
                <a:ea typeface="メイリオ" panose="020B0604030504040204" pitchFamily="50" charset="-128"/>
              </a:rPr>
              <a:t>いただきます。</a:t>
            </a:r>
            <a:endParaRPr lang="ja-JP" altLang="ja-JP" sz="1300" b="1" spc="100">
              <a:solidFill>
                <a:schemeClr val="tx1"/>
              </a:solidFill>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01D1322D-61DA-B08F-AB08-A2068D840515}"/>
              </a:ext>
            </a:extLst>
          </p:cNvPr>
          <p:cNvSpPr/>
          <p:nvPr/>
        </p:nvSpPr>
        <p:spPr>
          <a:xfrm>
            <a:off x="192204" y="7143460"/>
            <a:ext cx="6480000" cy="554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a:t>
            </a:r>
            <a:r>
              <a:rPr lang="en-US" altLang="ja-JP" sz="1300" b="1" spc="100" err="1">
                <a:solidFill>
                  <a:schemeClr val="accent6">
                    <a:lumMod val="50000"/>
                  </a:schemeClr>
                </a:solidFill>
                <a:latin typeface="メイリオ" panose="020B0604030504040204" pitchFamily="50" charset="-128"/>
                <a:ea typeface="メイリオ" panose="020B0604030504040204" pitchFamily="50" charset="-128"/>
              </a:rPr>
              <a:t>gBiz</a:t>
            </a:r>
            <a:r>
              <a:rPr lang="en-US" altLang="ja-JP" sz="1300" b="1" spc="100">
                <a:solidFill>
                  <a:schemeClr val="accent6">
                    <a:lumMod val="50000"/>
                  </a:schemeClr>
                </a:solidFill>
                <a:latin typeface="メイリオ" panose="020B0604030504040204" pitchFamily="50" charset="-128"/>
                <a:ea typeface="メイリオ" panose="020B0604030504040204" pitchFamily="50" charset="-128"/>
              </a:rPr>
              <a:t> ID</a:t>
            </a: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は電子申請届出システム以外の</a:t>
            </a:r>
            <a:r>
              <a:rPr lang="ja-JP" altLang="en-US" sz="1300" b="1" spc="100">
                <a:solidFill>
                  <a:srgbClr val="FF0000"/>
                </a:solidFill>
                <a:latin typeface="メイリオ" panose="020B0604030504040204" pitchFamily="50" charset="-128"/>
                <a:ea typeface="メイリオ" panose="020B0604030504040204" pitchFamily="50" charset="-128"/>
              </a:rPr>
              <a:t>省庁・自治体サービスでもご活用</a:t>
            </a: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いただけます。</a:t>
            </a:r>
            <a:endParaRPr lang="ja-JP" altLang="ja-JP" sz="1300" b="1" spc="100">
              <a:solidFill>
                <a:schemeClr val="tx1"/>
              </a:solidFill>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3B6A3766-3397-22AD-1B1E-2B4FBEE459DE}"/>
              </a:ext>
            </a:extLst>
          </p:cNvPr>
          <p:cNvSpPr txBox="1"/>
          <p:nvPr/>
        </p:nvSpPr>
        <p:spPr>
          <a:xfrm>
            <a:off x="361204" y="1911836"/>
            <a:ext cx="6297031" cy="1107996"/>
          </a:xfrm>
          <a:prstGeom prst="rect">
            <a:avLst/>
          </a:prstGeom>
          <a:noFill/>
        </p:spPr>
        <p:txBody>
          <a:bodyPr wrap="square" rtlCol="0">
            <a:spAutoFit/>
          </a:bodyPr>
          <a:lstStyle/>
          <a:p>
            <a:r>
              <a:rPr lang="en-US" altLang="ja-JP" sz="1100" b="0" i="0" err="1">
                <a:solidFill>
                  <a:srgbClr val="000000"/>
                </a:solidFill>
                <a:effectLst/>
                <a:latin typeface="メイリオ" panose="020B0604030504040204" pitchFamily="50" charset="-128"/>
                <a:ea typeface="メイリオ" panose="020B0604030504040204" pitchFamily="50" charset="-128"/>
              </a:rPr>
              <a:t>gBiz</a:t>
            </a:r>
            <a:r>
              <a:rPr lang="en-US" altLang="ja-JP" sz="1100">
                <a:solidFill>
                  <a:srgbClr val="000000"/>
                </a:solidFill>
                <a:latin typeface="メイリオ" panose="020B0604030504040204" pitchFamily="50" charset="-128"/>
                <a:ea typeface="メイリオ" panose="020B0604030504040204" pitchFamily="50" charset="-128"/>
              </a:rPr>
              <a:t>ID</a:t>
            </a:r>
            <a:r>
              <a:rPr lang="ja-JP" altLang="en-US" sz="1100" b="0" i="0">
                <a:solidFill>
                  <a:srgbClr val="000000"/>
                </a:solidFill>
                <a:effectLst/>
                <a:latin typeface="メイリオ" panose="020B0604030504040204" pitchFamily="50" charset="-128"/>
                <a:ea typeface="メイリオ" panose="020B0604030504040204" pitchFamily="50" charset="-128"/>
              </a:rPr>
              <a:t>は、</a:t>
            </a:r>
            <a:r>
              <a:rPr lang="ja-JP" altLang="en-US" sz="1100" b="1" i="0">
                <a:solidFill>
                  <a:srgbClr val="000000"/>
                </a:solidFill>
                <a:effectLst/>
                <a:latin typeface="メイリオ" panose="020B0604030504040204" pitchFamily="50" charset="-128"/>
                <a:ea typeface="メイリオ" panose="020B0604030504040204" pitchFamily="50" charset="-128"/>
              </a:rPr>
              <a:t>法人・個人事業主向け共通認証システム</a:t>
            </a:r>
            <a:r>
              <a:rPr lang="ja-JP" altLang="en-US" sz="1100" b="0" i="0">
                <a:solidFill>
                  <a:srgbClr val="000000"/>
                </a:solidFill>
                <a:effectLst/>
                <a:latin typeface="メイリオ" panose="020B0604030504040204" pitchFamily="50" charset="-128"/>
                <a:ea typeface="メイリオ" panose="020B0604030504040204" pitchFamily="50" charset="-128"/>
              </a:rPr>
              <a:t>です。</a:t>
            </a:r>
            <a:br>
              <a:rPr lang="ja-JP" altLang="en-US" sz="1100">
                <a:latin typeface="メイリオ" panose="020B0604030504040204" pitchFamily="50" charset="-128"/>
                <a:ea typeface="メイリオ" panose="020B0604030504040204" pitchFamily="50" charset="-128"/>
              </a:rPr>
            </a:br>
            <a:r>
              <a:rPr lang="en-US" altLang="ja-JP" sz="1100" err="1">
                <a:solidFill>
                  <a:srgbClr val="000000"/>
                </a:solidFill>
                <a:latin typeface="メイリオ" panose="020B0604030504040204" pitchFamily="50" charset="-128"/>
                <a:ea typeface="メイリオ" panose="020B0604030504040204" pitchFamily="50" charset="-128"/>
              </a:rPr>
              <a:t>gBiz</a:t>
            </a:r>
            <a:r>
              <a:rPr lang="en-US" altLang="ja-JP" sz="1100">
                <a:solidFill>
                  <a:srgbClr val="000000"/>
                </a:solidFill>
                <a:latin typeface="メイリオ" panose="020B0604030504040204" pitchFamily="50" charset="-128"/>
                <a:ea typeface="メイリオ" panose="020B0604030504040204" pitchFamily="50" charset="-128"/>
              </a:rPr>
              <a:t> ID</a:t>
            </a:r>
            <a:r>
              <a:rPr lang="ja-JP" altLang="en-US" sz="1100" b="0" i="0">
                <a:solidFill>
                  <a:srgbClr val="000000"/>
                </a:solidFill>
                <a:effectLst/>
                <a:latin typeface="メイリオ" panose="020B0604030504040204" pitchFamily="50" charset="-128"/>
                <a:ea typeface="メイリオ" panose="020B0604030504040204" pitchFamily="50" charset="-128"/>
              </a:rPr>
              <a:t>を取得すると、一つの</a:t>
            </a:r>
            <a:r>
              <a:rPr lang="en-US" altLang="ja-JP" sz="1100" b="0" i="0">
                <a:solidFill>
                  <a:srgbClr val="000000"/>
                </a:solidFill>
                <a:effectLst/>
                <a:latin typeface="メイリオ" panose="020B0604030504040204" pitchFamily="50" charset="-128"/>
                <a:ea typeface="メイリオ" panose="020B0604030504040204" pitchFamily="50" charset="-128"/>
              </a:rPr>
              <a:t>ID</a:t>
            </a:r>
            <a:r>
              <a:rPr lang="ja-JP" altLang="en-US" sz="1100" b="0" i="0">
                <a:solidFill>
                  <a:srgbClr val="000000"/>
                </a:solidFill>
                <a:effectLst/>
                <a:latin typeface="メイリオ" panose="020B0604030504040204" pitchFamily="50" charset="-128"/>
                <a:ea typeface="メイリオ" panose="020B0604030504040204" pitchFamily="50" charset="-128"/>
              </a:rPr>
              <a:t>・パスワードで、複数の行政サービスにログインできます。</a:t>
            </a:r>
            <a:br>
              <a:rPr lang="ja-JP" altLang="en-US" sz="1100">
                <a:latin typeface="メイリオ" panose="020B0604030504040204" pitchFamily="50" charset="-128"/>
                <a:ea typeface="メイリオ" panose="020B0604030504040204" pitchFamily="50" charset="-128"/>
              </a:rPr>
            </a:br>
            <a:r>
              <a:rPr lang="ja-JP" altLang="en-US" sz="1100" b="1">
                <a:latin typeface="メイリオ" panose="020B0604030504040204" pitchFamily="50" charset="-128"/>
                <a:ea typeface="メイリオ" panose="020B0604030504040204" pitchFamily="50" charset="-128"/>
              </a:rPr>
              <a:t>本システムのログインの際にも、</a:t>
            </a:r>
            <a:r>
              <a:rPr lang="en-US" altLang="ja-JP" sz="1100" b="1" err="1">
                <a:latin typeface="メイリオ" panose="020B0604030504040204" pitchFamily="50" charset="-128"/>
                <a:ea typeface="メイリオ" panose="020B0604030504040204" pitchFamily="50" charset="-128"/>
              </a:rPr>
              <a:t>gBiz</a:t>
            </a:r>
            <a:r>
              <a:rPr lang="en-US" altLang="ja-JP" sz="1100" b="1">
                <a:latin typeface="メイリオ" panose="020B0604030504040204" pitchFamily="50" charset="-128"/>
                <a:ea typeface="メイリオ" panose="020B0604030504040204" pitchFamily="50" charset="-128"/>
              </a:rPr>
              <a:t> ID</a:t>
            </a:r>
            <a:r>
              <a:rPr lang="ja-JP" altLang="en-US" sz="1100" b="1">
                <a:latin typeface="メイリオ" panose="020B0604030504040204" pitchFamily="50" charset="-128"/>
                <a:ea typeface="メイリオ" panose="020B0604030504040204" pitchFamily="50" charset="-128"/>
              </a:rPr>
              <a:t>アカウントをご使用いただきます。</a:t>
            </a:r>
            <a:endParaRPr lang="en-US" altLang="ja-JP" sz="1100" b="1">
              <a:latin typeface="メイリオ" panose="020B0604030504040204" pitchFamily="50" charset="-128"/>
              <a:ea typeface="メイリオ" panose="020B0604030504040204" pitchFamily="50" charset="-128"/>
            </a:endParaRPr>
          </a:p>
          <a:p>
            <a:r>
              <a:rPr lang="ja-JP" altLang="en-US" sz="1100">
                <a:latin typeface="メイリオ" panose="020B0604030504040204" pitchFamily="50" charset="-128"/>
                <a:ea typeface="メイリオ" panose="020B0604030504040204" pitchFamily="50" charset="-128"/>
              </a:rPr>
              <a:t>本システムでご利用できる</a:t>
            </a:r>
            <a:r>
              <a:rPr lang="en-US" altLang="ja-JP" sz="1100">
                <a:latin typeface="メイリオ" panose="020B0604030504040204" pitchFamily="50" charset="-128"/>
                <a:ea typeface="メイリオ" panose="020B0604030504040204" pitchFamily="50" charset="-128"/>
              </a:rPr>
              <a:t>G</a:t>
            </a:r>
            <a:r>
              <a:rPr lang="ja-JP" altLang="en-US" sz="1100">
                <a:latin typeface="メイリオ" panose="020B0604030504040204" pitchFamily="50" charset="-128"/>
                <a:ea typeface="メイリオ" panose="020B0604030504040204" pitchFamily="50" charset="-128"/>
              </a:rPr>
              <a:t>ビズ</a:t>
            </a:r>
            <a:r>
              <a:rPr lang="en-US" altLang="ja-JP" sz="1100">
                <a:latin typeface="メイリオ" panose="020B0604030504040204" pitchFamily="50" charset="-128"/>
                <a:ea typeface="メイリオ" panose="020B0604030504040204" pitchFamily="50" charset="-128"/>
              </a:rPr>
              <a:t>ID</a:t>
            </a:r>
            <a:r>
              <a:rPr lang="ja-JP" altLang="en-US" sz="1100">
                <a:latin typeface="メイリオ" panose="020B0604030504040204" pitchFamily="50" charset="-128"/>
                <a:ea typeface="メイリオ" panose="020B0604030504040204" pitchFamily="50" charset="-128"/>
              </a:rPr>
              <a:t>のアカウント種類は、 「</a:t>
            </a:r>
            <a:r>
              <a:rPr lang="en-US" altLang="ja-JP" sz="1100" err="1">
                <a:latin typeface="メイリオ" panose="020B0604030504040204" pitchFamily="50" charset="-128"/>
                <a:ea typeface="メイリオ" panose="020B0604030504040204" pitchFamily="50" charset="-128"/>
              </a:rPr>
              <a:t>gBiz</a:t>
            </a:r>
            <a:r>
              <a:rPr lang="en-US" altLang="ja-JP" sz="1100">
                <a:latin typeface="メイリオ" panose="020B0604030504040204" pitchFamily="50" charset="-128"/>
                <a:ea typeface="メイリオ" panose="020B0604030504040204" pitchFamily="50" charset="-128"/>
              </a:rPr>
              <a:t> ID</a:t>
            </a:r>
            <a:r>
              <a:rPr lang="ja-JP" altLang="en-US" sz="1100">
                <a:latin typeface="メイリオ" panose="020B0604030504040204" pitchFamily="50" charset="-128"/>
                <a:ea typeface="メイリオ" panose="020B0604030504040204" pitchFamily="50" charset="-128"/>
              </a:rPr>
              <a:t>プライム」と「</a:t>
            </a:r>
            <a:r>
              <a:rPr lang="en-US" altLang="ja-JP" sz="1100" err="1">
                <a:latin typeface="メイリオ" panose="020B0604030504040204" pitchFamily="50" charset="-128"/>
                <a:ea typeface="メイリオ" panose="020B0604030504040204" pitchFamily="50" charset="-128"/>
              </a:rPr>
              <a:t>gBiz</a:t>
            </a:r>
            <a:r>
              <a:rPr lang="en-US" altLang="ja-JP" sz="1100">
                <a:latin typeface="メイリオ" panose="020B0604030504040204" pitchFamily="50" charset="-128"/>
                <a:ea typeface="メイリオ" panose="020B0604030504040204" pitchFamily="50" charset="-128"/>
              </a:rPr>
              <a:t> ID</a:t>
            </a:r>
            <a:r>
              <a:rPr lang="ja-JP" altLang="en-US" sz="1100">
                <a:latin typeface="メイリオ" panose="020B0604030504040204" pitchFamily="50" charset="-128"/>
                <a:ea typeface="メイリオ" panose="020B0604030504040204" pitchFamily="50" charset="-128"/>
              </a:rPr>
              <a:t>メンバー」のみになります。</a:t>
            </a:r>
            <a:endParaRPr kumimoji="1" lang="ja-JP" altLang="en-US" sz="1100">
              <a:latin typeface="メイリオ" panose="020B0604030504040204" pitchFamily="50" charset="-128"/>
              <a:ea typeface="メイリオ" panose="020B0604030504040204" pitchFamily="50" charset="-128"/>
            </a:endParaRPr>
          </a:p>
          <a:p>
            <a:endParaRPr kumimoji="1" lang="ja-JP" altLang="en-US" sz="1100">
              <a:latin typeface="メイリオ" panose="020B0604030504040204" pitchFamily="50" charset="-128"/>
              <a:ea typeface="メイリオ" panose="020B0604030504040204" pitchFamily="50" charset="-128"/>
            </a:endParaRPr>
          </a:p>
        </p:txBody>
      </p:sp>
      <p:sp>
        <p:nvSpPr>
          <p:cNvPr id="10" name="正方形/長方形 9">
            <a:extLst>
              <a:ext uri="{FF2B5EF4-FFF2-40B4-BE49-F238E27FC236}">
                <a16:creationId xmlns:a16="http://schemas.microsoft.com/office/drawing/2014/main" id="{2EFA0237-B939-C4E7-6C83-F4561C84D225}"/>
              </a:ext>
            </a:extLst>
          </p:cNvPr>
          <p:cNvSpPr/>
          <p:nvPr/>
        </p:nvSpPr>
        <p:spPr>
          <a:xfrm>
            <a:off x="178236" y="4981764"/>
            <a:ext cx="6480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a:t>
            </a:r>
            <a:r>
              <a:rPr lang="en-US" altLang="ja-JP" sz="1300" b="1" spc="100" err="1">
                <a:solidFill>
                  <a:schemeClr val="accent6">
                    <a:lumMod val="50000"/>
                  </a:schemeClr>
                </a:solidFill>
                <a:latin typeface="メイリオ" panose="020B0604030504040204" pitchFamily="50" charset="-128"/>
                <a:ea typeface="メイリオ" panose="020B0604030504040204" pitchFamily="50" charset="-128"/>
              </a:rPr>
              <a:t>gBiz</a:t>
            </a:r>
            <a:r>
              <a:rPr lang="en-US" altLang="ja-JP" sz="1300" b="1" spc="100">
                <a:solidFill>
                  <a:schemeClr val="accent6">
                    <a:lumMod val="50000"/>
                  </a:schemeClr>
                </a:solidFill>
                <a:latin typeface="メイリオ" panose="020B0604030504040204" pitchFamily="50" charset="-128"/>
                <a:ea typeface="メイリオ" panose="020B0604030504040204" pitchFamily="50" charset="-128"/>
              </a:rPr>
              <a:t> ID</a:t>
            </a:r>
            <a:r>
              <a:rPr lang="ja-JP" altLang="en-US" sz="1300" b="1" spc="100">
                <a:solidFill>
                  <a:schemeClr val="accent6">
                    <a:lumMod val="50000"/>
                  </a:schemeClr>
                </a:solidFill>
                <a:latin typeface="メイリオ" panose="020B0604030504040204" pitchFamily="50" charset="-128"/>
                <a:ea typeface="メイリオ" panose="020B0604030504040204" pitchFamily="50" charset="-128"/>
              </a:rPr>
              <a:t>（プライム）の申請の流れ</a:t>
            </a:r>
            <a:endParaRPr lang="ja-JP" altLang="ja-JP" sz="1300" b="1" spc="100">
              <a:solidFill>
                <a:schemeClr val="accent6">
                  <a:lumMod val="50000"/>
                </a:schemeClr>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CFAACAAE-0F6A-85F9-7045-BA190B5FE423}"/>
              </a:ext>
            </a:extLst>
          </p:cNvPr>
          <p:cNvSpPr/>
          <p:nvPr/>
        </p:nvSpPr>
        <p:spPr>
          <a:xfrm>
            <a:off x="178236" y="2790875"/>
            <a:ext cx="64800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867674" fontAlgn="auto">
              <a:spcBef>
                <a:spcPts val="0"/>
              </a:spcBef>
              <a:spcAft>
                <a:spcPts val="0"/>
              </a:spcAft>
              <a:defRPr/>
            </a:pPr>
            <a:endParaRPr lang="ja-JP" altLang="ja-JP" sz="1300" b="1" spc="100">
              <a:solidFill>
                <a:schemeClr val="accent6">
                  <a:lumMod val="50000"/>
                </a:schemeClr>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DE36CDDF-05F8-268A-2D41-569F14025278}"/>
              </a:ext>
            </a:extLst>
          </p:cNvPr>
          <p:cNvSpPr txBox="1"/>
          <p:nvPr/>
        </p:nvSpPr>
        <p:spPr>
          <a:xfrm>
            <a:off x="361892" y="5265375"/>
            <a:ext cx="6217108" cy="938719"/>
          </a:xfrm>
          <a:prstGeom prst="rect">
            <a:avLst/>
          </a:prstGeom>
          <a:noFill/>
        </p:spPr>
        <p:txBody>
          <a:bodyPr wrap="square" rtlCol="0">
            <a:spAutoFit/>
          </a:bodyPr>
          <a:lstStyle/>
          <a:p>
            <a:r>
              <a:rPr lang="ja-JP" altLang="en-US" sz="1100" b="0" i="0">
                <a:solidFill>
                  <a:srgbClr val="000000"/>
                </a:solidFill>
                <a:effectLst/>
                <a:latin typeface="メイリオ" panose="020B0604030504040204" pitchFamily="50" charset="-128"/>
                <a:ea typeface="メイリオ" panose="020B0604030504040204" pitchFamily="50" charset="-128"/>
              </a:rPr>
              <a:t>本システムの利用のためには、まず</a:t>
            </a:r>
            <a:r>
              <a:rPr lang="en-US" altLang="ja-JP" sz="1100" b="0" i="0" err="1">
                <a:solidFill>
                  <a:srgbClr val="000000"/>
                </a:solidFill>
                <a:effectLst/>
                <a:latin typeface="メイリオ" panose="020B0604030504040204" pitchFamily="50" charset="-128"/>
                <a:ea typeface="メイリオ" panose="020B0604030504040204" pitchFamily="50" charset="-128"/>
              </a:rPr>
              <a:t>gBiz</a:t>
            </a:r>
            <a:r>
              <a:rPr lang="en-US" altLang="ja-JP" sz="1100" b="0" i="0">
                <a:solidFill>
                  <a:srgbClr val="000000"/>
                </a:solidFill>
                <a:effectLst/>
                <a:latin typeface="メイリオ" panose="020B0604030504040204" pitchFamily="50" charset="-128"/>
                <a:ea typeface="メイリオ" panose="020B0604030504040204" pitchFamily="50" charset="-128"/>
              </a:rPr>
              <a:t> ID</a:t>
            </a:r>
            <a:r>
              <a:rPr lang="ja-JP" altLang="en-US" sz="1100" b="0" i="0">
                <a:solidFill>
                  <a:srgbClr val="000000"/>
                </a:solidFill>
                <a:effectLst/>
                <a:latin typeface="メイリオ" panose="020B0604030504040204" pitchFamily="50" charset="-128"/>
                <a:ea typeface="メイリオ" panose="020B0604030504040204" pitchFamily="50" charset="-128"/>
              </a:rPr>
              <a:t>プライムの申請が必要です。</a:t>
            </a:r>
            <a:endParaRPr lang="en-US" altLang="ja-JP" sz="1100" b="0" i="0">
              <a:solidFill>
                <a:srgbClr val="000000"/>
              </a:solidFill>
              <a:effectLst/>
              <a:latin typeface="メイリオ" panose="020B0604030504040204" pitchFamily="50" charset="-128"/>
              <a:ea typeface="メイリオ" panose="020B0604030504040204" pitchFamily="50" charset="-128"/>
            </a:endParaRPr>
          </a:p>
          <a:p>
            <a:r>
              <a:rPr lang="ja-JP" altLang="en-US" sz="1100" b="0" i="0">
                <a:solidFill>
                  <a:srgbClr val="000000"/>
                </a:solidFill>
                <a:effectLst/>
                <a:latin typeface="メイリオ" panose="020B0604030504040204" pitchFamily="50" charset="-128"/>
                <a:ea typeface="メイリオ" panose="020B0604030504040204" pitchFamily="50" charset="-128"/>
              </a:rPr>
              <a:t>（</a:t>
            </a:r>
            <a:r>
              <a:rPr lang="en-US" altLang="ja-JP" sz="1100" b="0" i="0" err="1">
                <a:solidFill>
                  <a:srgbClr val="000000"/>
                </a:solidFill>
                <a:effectLst/>
                <a:latin typeface="メイリオ" panose="020B0604030504040204" pitchFamily="50" charset="-128"/>
                <a:ea typeface="メイリオ" panose="020B0604030504040204" pitchFamily="50" charset="-128"/>
              </a:rPr>
              <a:t>gBiz</a:t>
            </a:r>
            <a:r>
              <a:rPr lang="en-US" altLang="ja-JP" sz="1100" b="0" i="0">
                <a:solidFill>
                  <a:srgbClr val="000000"/>
                </a:solidFill>
                <a:effectLst/>
                <a:latin typeface="メイリオ" panose="020B0604030504040204" pitchFamily="50" charset="-128"/>
                <a:ea typeface="メイリオ" panose="020B0604030504040204" pitchFamily="50" charset="-128"/>
              </a:rPr>
              <a:t> ID</a:t>
            </a:r>
            <a:r>
              <a:rPr lang="ja-JP" altLang="en-US" sz="1100" b="0" i="0">
                <a:solidFill>
                  <a:srgbClr val="000000"/>
                </a:solidFill>
                <a:effectLst/>
                <a:latin typeface="メイリオ" panose="020B0604030504040204" pitchFamily="50" charset="-128"/>
                <a:ea typeface="メイリオ" panose="020B0604030504040204" pitchFamily="50" charset="-128"/>
              </a:rPr>
              <a:t>メンバーのアカウントは、</a:t>
            </a:r>
            <a:r>
              <a:rPr lang="en-US" altLang="ja-JP" sz="1100" b="0" i="0" err="1">
                <a:solidFill>
                  <a:srgbClr val="000000"/>
                </a:solidFill>
                <a:effectLst/>
                <a:latin typeface="メイリオ" panose="020B0604030504040204" pitchFamily="50" charset="-128"/>
                <a:ea typeface="メイリオ" panose="020B0604030504040204" pitchFamily="50" charset="-128"/>
              </a:rPr>
              <a:t>gBiz</a:t>
            </a:r>
            <a:r>
              <a:rPr lang="en-US" altLang="ja-JP" sz="1100" b="0" i="0">
                <a:solidFill>
                  <a:srgbClr val="000000"/>
                </a:solidFill>
                <a:effectLst/>
                <a:latin typeface="メイリオ" panose="020B0604030504040204" pitchFamily="50" charset="-128"/>
                <a:ea typeface="メイリオ" panose="020B0604030504040204" pitchFamily="50" charset="-128"/>
              </a:rPr>
              <a:t> ID</a:t>
            </a:r>
            <a:r>
              <a:rPr lang="ja-JP" altLang="en-US" sz="1100" b="0" i="0">
                <a:solidFill>
                  <a:srgbClr val="000000"/>
                </a:solidFill>
                <a:effectLst/>
                <a:latin typeface="メイリオ" panose="020B0604030504040204" pitchFamily="50" charset="-128"/>
                <a:ea typeface="メイリオ" panose="020B0604030504040204" pitchFamily="50" charset="-128"/>
              </a:rPr>
              <a:t>プライムが作成します。）</a:t>
            </a:r>
            <a:endParaRPr lang="en-US" altLang="ja-JP" sz="1100" b="0" i="0">
              <a:solidFill>
                <a:srgbClr val="000000"/>
              </a:solidFill>
              <a:effectLst/>
              <a:latin typeface="メイリオ" panose="020B0604030504040204" pitchFamily="50" charset="-128"/>
              <a:ea typeface="メイリオ" panose="020B0604030504040204" pitchFamily="50" charset="-128"/>
            </a:endParaRPr>
          </a:p>
          <a:p>
            <a:r>
              <a:rPr lang="en-US" altLang="ja-JP" sz="1100" b="0" i="0" err="1">
                <a:solidFill>
                  <a:srgbClr val="000000"/>
                </a:solidFill>
                <a:effectLst/>
                <a:latin typeface="メイリオ" panose="020B0604030504040204" pitchFamily="50" charset="-128"/>
                <a:ea typeface="メイリオ" panose="020B0604030504040204" pitchFamily="50" charset="-128"/>
              </a:rPr>
              <a:t>gBiz</a:t>
            </a:r>
            <a:r>
              <a:rPr lang="en-US" altLang="ja-JP" sz="1100" b="0" i="0">
                <a:solidFill>
                  <a:srgbClr val="000000"/>
                </a:solidFill>
                <a:effectLst/>
                <a:latin typeface="メイリオ" panose="020B0604030504040204" pitchFamily="50" charset="-128"/>
                <a:ea typeface="メイリオ" panose="020B0604030504040204" pitchFamily="50" charset="-128"/>
              </a:rPr>
              <a:t> ID</a:t>
            </a:r>
            <a:r>
              <a:rPr lang="ja-JP" altLang="en-US" sz="1100" b="0" i="0">
                <a:solidFill>
                  <a:srgbClr val="000000"/>
                </a:solidFill>
                <a:effectLst/>
                <a:latin typeface="メイリオ" panose="020B0604030504040204" pitchFamily="50" charset="-128"/>
                <a:ea typeface="メイリオ" panose="020B0604030504040204" pitchFamily="50" charset="-128"/>
              </a:rPr>
              <a:t>プライムの申請の流れは以下の通りです。</a:t>
            </a:r>
            <a:endParaRPr kumimoji="1" lang="en-US" altLang="ja-JP" sz="1100">
              <a:latin typeface="メイリオ" panose="020B0604030504040204" pitchFamily="50" charset="-128"/>
              <a:ea typeface="メイリオ" panose="020B0604030504040204" pitchFamily="50" charset="-128"/>
            </a:endParaRPr>
          </a:p>
          <a:p>
            <a:r>
              <a:rPr kumimoji="1" lang="en-US" altLang="ja-JP" sz="1100" err="1">
                <a:latin typeface="メイリオ" panose="020B0604030504040204" pitchFamily="50" charset="-128"/>
                <a:ea typeface="メイリオ" panose="020B0604030504040204" pitchFamily="50" charset="-128"/>
              </a:rPr>
              <a:t>gBiz</a:t>
            </a:r>
            <a:r>
              <a:rPr kumimoji="1" lang="en-US" altLang="ja-JP" sz="1100">
                <a:latin typeface="メイリオ" panose="020B0604030504040204" pitchFamily="50" charset="-128"/>
                <a:ea typeface="メイリオ" panose="020B0604030504040204" pitchFamily="50" charset="-128"/>
              </a:rPr>
              <a:t> ID</a:t>
            </a:r>
            <a:r>
              <a:rPr kumimoji="1" lang="ja-JP" altLang="en-US" sz="1100">
                <a:latin typeface="メイリオ" panose="020B0604030504040204" pitchFamily="50" charset="-128"/>
                <a:ea typeface="メイリオ" panose="020B0604030504040204" pitchFamily="50" charset="-128"/>
              </a:rPr>
              <a:t>プライムは書類審査が必要であり、</a:t>
            </a:r>
            <a:r>
              <a:rPr kumimoji="1" lang="ja-JP" altLang="en-US" sz="1100" b="1">
                <a:latin typeface="メイリオ" panose="020B0604030504040204" pitchFamily="50" charset="-128"/>
                <a:ea typeface="メイリオ" panose="020B0604030504040204" pitchFamily="50" charset="-128"/>
              </a:rPr>
              <a:t>審査期間は原則、２週間以内のため、予め</a:t>
            </a:r>
            <a:r>
              <a:rPr kumimoji="1" lang="en-US" altLang="ja-JP" sz="1100" b="1">
                <a:latin typeface="メイリオ" panose="020B0604030504040204" pitchFamily="50" charset="-128"/>
                <a:ea typeface="メイリオ" panose="020B0604030504040204" pitchFamily="50" charset="-128"/>
              </a:rPr>
              <a:t>ID</a:t>
            </a:r>
            <a:r>
              <a:rPr kumimoji="1" lang="ja-JP" altLang="en-US" sz="1100" b="1">
                <a:latin typeface="メイリオ" panose="020B0604030504040204" pitchFamily="50" charset="-128"/>
                <a:ea typeface="メイリオ" panose="020B0604030504040204" pitchFamily="50" charset="-128"/>
              </a:rPr>
              <a:t>を取得しておくことをお勧めします！</a:t>
            </a:r>
          </a:p>
        </p:txBody>
      </p:sp>
      <p:sp>
        <p:nvSpPr>
          <p:cNvPr id="21" name="テキスト ボックス 20">
            <a:extLst>
              <a:ext uri="{FF2B5EF4-FFF2-40B4-BE49-F238E27FC236}">
                <a16:creationId xmlns:a16="http://schemas.microsoft.com/office/drawing/2014/main" id="{4B0538B1-4E7A-2398-5F34-EF4606388DD1}"/>
              </a:ext>
            </a:extLst>
          </p:cNvPr>
          <p:cNvSpPr txBox="1"/>
          <p:nvPr/>
        </p:nvSpPr>
        <p:spPr>
          <a:xfrm>
            <a:off x="178236" y="8967731"/>
            <a:ext cx="6446548" cy="492443"/>
          </a:xfrm>
          <a:prstGeom prst="rect">
            <a:avLst/>
          </a:prstGeom>
          <a:noFill/>
        </p:spPr>
        <p:txBody>
          <a:bodyPr wrap="square" rtlCol="0">
            <a:spAutoFit/>
          </a:bodyPr>
          <a:lstStyle/>
          <a:p>
            <a:r>
              <a:rPr kumimoji="1" lang="ja-JP" altLang="en-US" sz="1300" b="1" dirty="0">
                <a:solidFill>
                  <a:srgbClr val="385723"/>
                </a:solidFill>
                <a:latin typeface="メイリオ" panose="020B0604030504040204" pitchFamily="50" charset="-128"/>
                <a:ea typeface="メイリオ" panose="020B0604030504040204" pitchFamily="50" charset="-128"/>
              </a:rPr>
              <a:t>●詳細については</a:t>
            </a:r>
            <a:r>
              <a:rPr kumimoji="1" lang="ja-JP" altLang="en-US" sz="1300" b="1" dirty="0">
                <a:solidFill>
                  <a:srgbClr val="FF0000"/>
                </a:solidFill>
                <a:latin typeface="メイリオ" panose="020B0604030504040204" pitchFamily="50" charset="-128"/>
                <a:ea typeface="メイリオ" panose="020B0604030504040204" pitchFamily="50" charset="-128"/>
              </a:rPr>
              <a:t>デジタル庁 </a:t>
            </a:r>
            <a:r>
              <a:rPr kumimoji="1" lang="en-US" altLang="ja-JP" sz="1300" b="1" dirty="0" err="1">
                <a:solidFill>
                  <a:srgbClr val="FF0000"/>
                </a:solidFill>
                <a:latin typeface="メイリオ" panose="020B0604030504040204" pitchFamily="50" charset="-128"/>
                <a:ea typeface="メイリオ" panose="020B0604030504040204" pitchFamily="50" charset="-128"/>
              </a:rPr>
              <a:t>gBiz</a:t>
            </a:r>
            <a:r>
              <a:rPr kumimoji="1" lang="en-US" altLang="ja-JP" sz="1300" b="1" dirty="0">
                <a:solidFill>
                  <a:srgbClr val="FF0000"/>
                </a:solidFill>
                <a:latin typeface="メイリオ" panose="020B0604030504040204" pitchFamily="50" charset="-128"/>
                <a:ea typeface="メイリオ" panose="020B0604030504040204" pitchFamily="50" charset="-128"/>
              </a:rPr>
              <a:t> ID</a:t>
            </a:r>
            <a:r>
              <a:rPr kumimoji="1" lang="ja-JP" altLang="en-US" sz="1300" b="1" dirty="0">
                <a:solidFill>
                  <a:srgbClr val="FF0000"/>
                </a:solidFill>
                <a:latin typeface="メイリオ" panose="020B0604030504040204" pitchFamily="50" charset="-128"/>
                <a:ea typeface="メイリオ" panose="020B0604030504040204" pitchFamily="50" charset="-128"/>
              </a:rPr>
              <a:t>ホームページ（</a:t>
            </a:r>
            <a:r>
              <a:rPr kumimoji="1" lang="en-US" altLang="ja-JP" sz="1300" b="1" dirty="0">
                <a:solidFill>
                  <a:srgbClr val="FF0000"/>
                </a:solidFill>
                <a:latin typeface="メイリオ" panose="020B0604030504040204" pitchFamily="50" charset="-128"/>
                <a:ea typeface="メイリオ" panose="020B0604030504040204" pitchFamily="50" charset="-128"/>
              </a:rPr>
              <a:t>https://gbiz-id.go.jp/top/</a:t>
            </a:r>
            <a:r>
              <a:rPr kumimoji="1" lang="ja-JP" altLang="en-US" sz="1300" b="1" dirty="0">
                <a:solidFill>
                  <a:srgbClr val="FF0000"/>
                </a:solidFill>
                <a:latin typeface="メイリオ" panose="020B0604030504040204" pitchFamily="50" charset="-128"/>
                <a:ea typeface="メイリオ" panose="020B0604030504040204" pitchFamily="50" charset="-128"/>
              </a:rPr>
              <a:t>）をご参照</a:t>
            </a:r>
            <a:r>
              <a:rPr kumimoji="1" lang="ja-JP" altLang="en-US" sz="1300" b="1" dirty="0">
                <a:solidFill>
                  <a:srgbClr val="385723"/>
                </a:solidFill>
                <a:latin typeface="メイリオ" panose="020B0604030504040204" pitchFamily="50" charset="-128"/>
                <a:ea typeface="メイリオ" panose="020B0604030504040204" pitchFamily="50" charset="-128"/>
              </a:rPr>
              <a:t>ください。</a:t>
            </a:r>
            <a:endParaRPr kumimoji="1" lang="en-US" altLang="ja-JP" sz="1300" b="1" dirty="0">
              <a:solidFill>
                <a:srgbClr val="385723"/>
              </a:solidFill>
              <a:latin typeface="メイリオ" panose="020B0604030504040204" pitchFamily="50" charset="-128"/>
              <a:ea typeface="メイリオ" panose="020B0604030504040204" pitchFamily="50" charset="-128"/>
            </a:endParaRPr>
          </a:p>
        </p:txBody>
      </p:sp>
      <p:sp>
        <p:nvSpPr>
          <p:cNvPr id="28" name="テキスト ボックス 27">
            <a:extLst>
              <a:ext uri="{FF2B5EF4-FFF2-40B4-BE49-F238E27FC236}">
                <a16:creationId xmlns:a16="http://schemas.microsoft.com/office/drawing/2014/main" id="{CB759297-2EA8-B591-E008-FECB0246F998}"/>
              </a:ext>
            </a:extLst>
          </p:cNvPr>
          <p:cNvSpPr txBox="1"/>
          <p:nvPr/>
        </p:nvSpPr>
        <p:spPr>
          <a:xfrm>
            <a:off x="244907" y="7724285"/>
            <a:ext cx="5795326" cy="261610"/>
          </a:xfrm>
          <a:prstGeom prst="rect">
            <a:avLst/>
          </a:prstGeom>
          <a:noFill/>
        </p:spPr>
        <p:txBody>
          <a:bodyPr wrap="square" rtlCol="0">
            <a:spAutoFit/>
          </a:bodyPr>
          <a:lstStyle/>
          <a:p>
            <a:r>
              <a:rPr kumimoji="1" lang="en-US" altLang="ja-JP" sz="1100">
                <a:latin typeface="メイリオ" panose="020B0604030504040204" pitchFamily="50" charset="-128"/>
                <a:ea typeface="メイリオ" panose="020B0604030504040204" pitchFamily="50" charset="-128"/>
              </a:rPr>
              <a:t>【</a:t>
            </a:r>
            <a:r>
              <a:rPr kumimoji="1" lang="en-US" altLang="ja-JP" sz="1100" err="1">
                <a:latin typeface="メイリオ" panose="020B0604030504040204" pitchFamily="50" charset="-128"/>
                <a:ea typeface="メイリオ" panose="020B0604030504040204" pitchFamily="50" charset="-128"/>
              </a:rPr>
              <a:t>gBiz</a:t>
            </a:r>
            <a:r>
              <a:rPr kumimoji="1" lang="en-US" altLang="ja-JP" sz="1100">
                <a:latin typeface="メイリオ" panose="020B0604030504040204" pitchFamily="50" charset="-128"/>
                <a:ea typeface="メイリオ" panose="020B0604030504040204" pitchFamily="50" charset="-128"/>
              </a:rPr>
              <a:t> ID</a:t>
            </a:r>
            <a:r>
              <a:rPr kumimoji="1" lang="ja-JP" altLang="en-US" sz="1100">
                <a:latin typeface="メイリオ" panose="020B0604030504040204" pitchFamily="50" charset="-128"/>
                <a:ea typeface="メイリオ" panose="020B0604030504040204" pitchFamily="50" charset="-128"/>
              </a:rPr>
              <a:t>を活用して利用できる代表的な省庁サービス</a:t>
            </a:r>
            <a:r>
              <a:rPr kumimoji="1" lang="en-US" altLang="ja-JP" sz="1100">
                <a:latin typeface="メイリオ" panose="020B0604030504040204" pitchFamily="50" charset="-128"/>
                <a:ea typeface="メイリオ" panose="020B0604030504040204" pitchFamily="50" charset="-128"/>
              </a:rPr>
              <a:t>】</a:t>
            </a:r>
            <a:r>
              <a:rPr kumimoji="1" lang="ja-JP" altLang="en-US" sz="1100">
                <a:latin typeface="メイリオ" panose="020B0604030504040204" pitchFamily="50" charset="-128"/>
                <a:ea typeface="メイリオ" panose="020B0604030504040204" pitchFamily="50" charset="-128"/>
              </a:rPr>
              <a:t>（令和５年８月時点）</a:t>
            </a:r>
          </a:p>
        </p:txBody>
      </p:sp>
      <p:grpSp>
        <p:nvGrpSpPr>
          <p:cNvPr id="247" name="グループ化 246">
            <a:extLst>
              <a:ext uri="{FF2B5EF4-FFF2-40B4-BE49-F238E27FC236}">
                <a16:creationId xmlns:a16="http://schemas.microsoft.com/office/drawing/2014/main" id="{C566954E-35EB-922E-2839-FC72E2A87C6D}"/>
              </a:ext>
            </a:extLst>
          </p:cNvPr>
          <p:cNvGrpSpPr/>
          <p:nvPr/>
        </p:nvGrpSpPr>
        <p:grpSpPr>
          <a:xfrm>
            <a:off x="74710" y="8017787"/>
            <a:ext cx="6722892" cy="725716"/>
            <a:chOff x="189000" y="7804376"/>
            <a:chExt cx="6722892" cy="725716"/>
          </a:xfrm>
        </p:grpSpPr>
        <p:sp>
          <p:nvSpPr>
            <p:cNvPr id="20" name="四角形: 角を丸くする 19">
              <a:extLst>
                <a:ext uri="{FF2B5EF4-FFF2-40B4-BE49-F238E27FC236}">
                  <a16:creationId xmlns:a16="http://schemas.microsoft.com/office/drawing/2014/main" id="{26A1EFDC-CA8A-1A31-38BC-9E485D56A5E4}"/>
                </a:ext>
              </a:extLst>
            </p:cNvPr>
            <p:cNvSpPr/>
            <p:nvPr/>
          </p:nvSpPr>
          <p:spPr>
            <a:xfrm>
              <a:off x="1543302" y="7810092"/>
              <a:ext cx="1296000" cy="720000"/>
            </a:xfrm>
            <a:prstGeom prst="roundRect">
              <a:avLst/>
            </a:prstGeom>
            <a:solidFill>
              <a:srgbClr val="70AD47">
                <a:alpha val="80000"/>
              </a:srgbClr>
            </a:solid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a:solidFill>
                    <a:schemeClr val="bg1"/>
                  </a:solidFill>
                  <a:latin typeface="メイリオ" panose="020B0604030504040204" pitchFamily="50" charset="-128"/>
                  <a:ea typeface="メイリオ" panose="020B0604030504040204" pitchFamily="50" charset="-128"/>
                </a:rPr>
                <a:t>厚生労働省</a:t>
              </a:r>
              <a:endParaRPr kumimoji="1" lang="en-US" altLang="ja-JP" sz="1000">
                <a:solidFill>
                  <a:schemeClr val="bg1"/>
                </a:solidFill>
                <a:latin typeface="メイリオ" panose="020B0604030504040204" pitchFamily="50" charset="-128"/>
                <a:ea typeface="メイリオ" panose="020B0604030504040204" pitchFamily="50" charset="-128"/>
              </a:endParaRPr>
            </a:p>
            <a:p>
              <a:pPr algn="ctr"/>
              <a:r>
                <a:rPr kumimoji="1" lang="ja-JP" altLang="en-US" sz="1000">
                  <a:solidFill>
                    <a:schemeClr val="bg1"/>
                  </a:solidFill>
                  <a:latin typeface="メイリオ" panose="020B0604030504040204" pitchFamily="50" charset="-128"/>
                  <a:ea typeface="メイリオ" panose="020B0604030504040204" pitchFamily="50" charset="-128"/>
                </a:rPr>
                <a:t>「雇用関係助成金ポータル」</a:t>
              </a:r>
            </a:p>
          </p:txBody>
        </p:sp>
        <p:sp>
          <p:nvSpPr>
            <p:cNvPr id="24" name="四角形: 角を丸くする 23">
              <a:extLst>
                <a:ext uri="{FF2B5EF4-FFF2-40B4-BE49-F238E27FC236}">
                  <a16:creationId xmlns:a16="http://schemas.microsoft.com/office/drawing/2014/main" id="{E50A630B-FBA0-7653-DB7F-112D755BC728}"/>
                </a:ext>
              </a:extLst>
            </p:cNvPr>
            <p:cNvSpPr/>
            <p:nvPr/>
          </p:nvSpPr>
          <p:spPr>
            <a:xfrm>
              <a:off x="189000" y="7810092"/>
              <a:ext cx="1296000" cy="720000"/>
            </a:xfrm>
            <a:prstGeom prst="roundRect">
              <a:avLst/>
            </a:prstGeom>
            <a:solidFill>
              <a:srgbClr val="70AD47">
                <a:alpha val="80000"/>
              </a:srgbClr>
            </a:solid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a:solidFill>
                    <a:schemeClr val="bg1"/>
                  </a:solidFill>
                  <a:latin typeface="メイリオ" panose="020B0604030504040204" pitchFamily="50" charset="-128"/>
                  <a:ea typeface="メイリオ" panose="020B0604030504040204" pitchFamily="50" charset="-128"/>
                </a:rPr>
                <a:t>日本年金機構</a:t>
              </a:r>
              <a:endParaRPr kumimoji="1" lang="en-US" altLang="ja-JP" sz="1000">
                <a:solidFill>
                  <a:schemeClr val="bg1"/>
                </a:solidFill>
                <a:latin typeface="メイリオ" panose="020B0604030504040204" pitchFamily="50" charset="-128"/>
                <a:ea typeface="メイリオ" panose="020B0604030504040204" pitchFamily="50" charset="-128"/>
              </a:endParaRPr>
            </a:p>
            <a:p>
              <a:pPr algn="ctr"/>
              <a:r>
                <a:rPr kumimoji="1" lang="ja-JP" altLang="en-US" sz="1000">
                  <a:solidFill>
                    <a:schemeClr val="bg1"/>
                  </a:solidFill>
                  <a:latin typeface="メイリオ" panose="020B0604030504040204" pitchFamily="50" charset="-128"/>
                  <a:ea typeface="メイリオ" panose="020B0604030504040204" pitchFamily="50" charset="-128"/>
                </a:rPr>
                <a:t>「社会保険手続きの電子申請」</a:t>
              </a:r>
            </a:p>
          </p:txBody>
        </p:sp>
        <p:sp>
          <p:nvSpPr>
            <p:cNvPr id="25" name="四角形: 角を丸くする 24">
              <a:extLst>
                <a:ext uri="{FF2B5EF4-FFF2-40B4-BE49-F238E27FC236}">
                  <a16:creationId xmlns:a16="http://schemas.microsoft.com/office/drawing/2014/main" id="{ED02BA62-4B33-DECF-BA02-9A4EE7D3532A}"/>
                </a:ext>
              </a:extLst>
            </p:cNvPr>
            <p:cNvSpPr/>
            <p:nvPr/>
          </p:nvSpPr>
          <p:spPr>
            <a:xfrm>
              <a:off x="4256318" y="7810092"/>
              <a:ext cx="1296000" cy="720000"/>
            </a:xfrm>
            <a:prstGeom prst="roundRect">
              <a:avLst/>
            </a:prstGeom>
            <a:solidFill>
              <a:srgbClr val="70AD47">
                <a:alpha val="80000"/>
              </a:srgbClr>
            </a:solid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900">
                  <a:solidFill>
                    <a:schemeClr val="bg1"/>
                  </a:solidFill>
                  <a:latin typeface="メイリオ" panose="020B0604030504040204" pitchFamily="50" charset="-128"/>
                  <a:ea typeface="メイリオ" panose="020B0604030504040204" pitchFamily="50" charset="-128"/>
                </a:rPr>
                <a:t>中小企業庁</a:t>
              </a:r>
              <a:endParaRPr kumimoji="1" lang="en-US" altLang="ja-JP" sz="900">
                <a:solidFill>
                  <a:schemeClr val="bg1"/>
                </a:solidFill>
                <a:latin typeface="メイリオ" panose="020B0604030504040204" pitchFamily="50" charset="-128"/>
                <a:ea typeface="メイリオ" panose="020B0604030504040204" pitchFamily="50" charset="-128"/>
              </a:endParaRPr>
            </a:p>
            <a:p>
              <a:pPr algn="ctr"/>
              <a:r>
                <a:rPr kumimoji="1" lang="ja-JP" altLang="en-US" sz="900">
                  <a:solidFill>
                    <a:schemeClr val="bg1"/>
                  </a:solidFill>
                  <a:latin typeface="メイリオ" panose="020B0604030504040204" pitchFamily="50" charset="-128"/>
                  <a:ea typeface="メイリオ" panose="020B0604030504040204" pitchFamily="50" charset="-128"/>
                </a:rPr>
                <a:t>「中小企業者認定・融資電子申請システム</a:t>
              </a:r>
              <a:r>
                <a:rPr kumimoji="1" lang="en-US" altLang="ja-JP" sz="900">
                  <a:solidFill>
                    <a:schemeClr val="bg1"/>
                  </a:solidFill>
                  <a:latin typeface="メイリオ" panose="020B0604030504040204" pitchFamily="50" charset="-128"/>
                  <a:ea typeface="メイリオ" panose="020B0604030504040204" pitchFamily="50" charset="-128"/>
                </a:rPr>
                <a:t>(SN</a:t>
              </a:r>
              <a:r>
                <a:rPr kumimoji="1" lang="ja-JP" altLang="en-US" sz="900">
                  <a:solidFill>
                    <a:schemeClr val="bg1"/>
                  </a:solidFill>
                  <a:latin typeface="メイリオ" panose="020B0604030504040204" pitchFamily="50" charset="-128"/>
                  <a:ea typeface="メイリオ" panose="020B0604030504040204" pitchFamily="50" charset="-128"/>
                </a:rPr>
                <a:t>ポータル</a:t>
              </a:r>
              <a:r>
                <a:rPr kumimoji="1" lang="en-US" altLang="ja-JP" sz="900">
                  <a:solidFill>
                    <a:schemeClr val="bg1"/>
                  </a:solidFill>
                  <a:latin typeface="メイリオ" panose="020B0604030504040204" pitchFamily="50" charset="-128"/>
                  <a:ea typeface="メイリオ" panose="020B0604030504040204" pitchFamily="50" charset="-128"/>
                </a:rPr>
                <a:t>)</a:t>
              </a:r>
              <a:r>
                <a:rPr kumimoji="1" lang="ja-JP" altLang="en-US" sz="900">
                  <a:solidFill>
                    <a:schemeClr val="bg1"/>
                  </a:solidFill>
                  <a:latin typeface="メイリオ" panose="020B0604030504040204" pitchFamily="50" charset="-128"/>
                  <a:ea typeface="メイリオ" panose="020B0604030504040204" pitchFamily="50" charset="-128"/>
                </a:rPr>
                <a:t>」</a:t>
              </a:r>
            </a:p>
          </p:txBody>
        </p:sp>
        <p:sp>
          <p:nvSpPr>
            <p:cNvPr id="27" name="四角形: 角を丸くする 26">
              <a:extLst>
                <a:ext uri="{FF2B5EF4-FFF2-40B4-BE49-F238E27FC236}">
                  <a16:creationId xmlns:a16="http://schemas.microsoft.com/office/drawing/2014/main" id="{02804CF1-F534-B886-7BDD-820A517EB92F}"/>
                </a:ext>
              </a:extLst>
            </p:cNvPr>
            <p:cNvSpPr/>
            <p:nvPr/>
          </p:nvSpPr>
          <p:spPr>
            <a:xfrm>
              <a:off x="5615892" y="7804376"/>
              <a:ext cx="1296000" cy="720000"/>
            </a:xfrm>
            <a:prstGeom prst="roundRect">
              <a:avLst/>
            </a:prstGeom>
            <a:solidFill>
              <a:srgbClr val="70AD47">
                <a:alpha val="80000"/>
              </a:srgbClr>
            </a:solid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a:solidFill>
                    <a:schemeClr val="bg1"/>
                  </a:solidFill>
                  <a:latin typeface="メイリオ" panose="020B0604030504040204" pitchFamily="50" charset="-128"/>
                  <a:ea typeface="メイリオ" panose="020B0604030504040204" pitchFamily="50" charset="-128"/>
                </a:rPr>
                <a:t>中小企業庁</a:t>
              </a:r>
              <a:endParaRPr kumimoji="1" lang="en-US" altLang="ja-JP" sz="1000">
                <a:solidFill>
                  <a:schemeClr val="bg1"/>
                </a:solidFill>
                <a:latin typeface="メイリオ" panose="020B0604030504040204" pitchFamily="50" charset="-128"/>
                <a:ea typeface="メイリオ" panose="020B0604030504040204" pitchFamily="50" charset="-128"/>
              </a:endParaRPr>
            </a:p>
            <a:p>
              <a:pPr algn="ctr"/>
              <a:r>
                <a:rPr kumimoji="1" lang="ja-JP" altLang="en-US" sz="1000">
                  <a:solidFill>
                    <a:schemeClr val="bg1"/>
                  </a:solidFill>
                  <a:latin typeface="メイリオ" panose="020B0604030504040204" pitchFamily="50" charset="-128"/>
                  <a:ea typeface="メイリオ" panose="020B0604030504040204" pitchFamily="50" charset="-128"/>
                </a:rPr>
                <a:t>「</a:t>
              </a:r>
              <a:r>
                <a:rPr kumimoji="1" lang="en-US" altLang="ja-JP" sz="1000">
                  <a:solidFill>
                    <a:schemeClr val="bg1"/>
                  </a:solidFill>
                  <a:latin typeface="メイリオ" panose="020B0604030504040204" pitchFamily="50" charset="-128"/>
                  <a:ea typeface="メイリオ" panose="020B0604030504040204" pitchFamily="50" charset="-128"/>
                </a:rPr>
                <a:t>IT</a:t>
              </a:r>
              <a:r>
                <a:rPr kumimoji="1" lang="ja-JP" altLang="en-US" sz="1000">
                  <a:solidFill>
                    <a:schemeClr val="bg1"/>
                  </a:solidFill>
                  <a:latin typeface="メイリオ" panose="020B0604030504040204" pitchFamily="50" charset="-128"/>
                  <a:ea typeface="メイリオ" panose="020B0604030504040204" pitchFamily="50" charset="-128"/>
                </a:rPr>
                <a:t>導入補助金</a:t>
              </a:r>
              <a:r>
                <a:rPr kumimoji="1" lang="en-US" altLang="ja-JP" sz="1000">
                  <a:solidFill>
                    <a:schemeClr val="bg1"/>
                  </a:solidFill>
                  <a:latin typeface="メイリオ" panose="020B0604030504040204" pitchFamily="50" charset="-128"/>
                  <a:ea typeface="メイリオ" panose="020B0604030504040204" pitchFamily="50" charset="-128"/>
                </a:rPr>
                <a:t>2023</a:t>
              </a:r>
              <a:r>
                <a:rPr kumimoji="1" lang="ja-JP" altLang="en-US" sz="1000">
                  <a:solidFill>
                    <a:schemeClr val="bg1"/>
                  </a:solidFill>
                  <a:latin typeface="メイリオ" panose="020B0604030504040204" pitchFamily="50" charset="-128"/>
                  <a:ea typeface="メイリオ" panose="020B0604030504040204" pitchFamily="50" charset="-128"/>
                </a:rPr>
                <a:t>」</a:t>
              </a:r>
            </a:p>
          </p:txBody>
        </p:sp>
        <p:sp>
          <p:nvSpPr>
            <p:cNvPr id="29" name="四角形: 角を丸くする 28">
              <a:extLst>
                <a:ext uri="{FF2B5EF4-FFF2-40B4-BE49-F238E27FC236}">
                  <a16:creationId xmlns:a16="http://schemas.microsoft.com/office/drawing/2014/main" id="{1ACEF63E-F5AF-A322-B0E4-16F18B9B15DB}"/>
                </a:ext>
              </a:extLst>
            </p:cNvPr>
            <p:cNvSpPr/>
            <p:nvPr/>
          </p:nvSpPr>
          <p:spPr>
            <a:xfrm>
              <a:off x="2897604" y="7810092"/>
              <a:ext cx="1296000" cy="720000"/>
            </a:xfrm>
            <a:prstGeom prst="roundRect">
              <a:avLst/>
            </a:prstGeom>
            <a:solidFill>
              <a:srgbClr val="70AD47">
                <a:alpha val="80000"/>
              </a:srgbClr>
            </a:solidFill>
            <a:ln w="19050">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000">
                  <a:solidFill>
                    <a:schemeClr val="bg1"/>
                  </a:solidFill>
                  <a:latin typeface="メイリオ" panose="020B0604030504040204" pitchFamily="50" charset="-128"/>
                  <a:ea typeface="メイリオ" panose="020B0604030504040204" pitchFamily="50" charset="-128"/>
                </a:rPr>
                <a:t>厚生労働省</a:t>
              </a:r>
              <a:endParaRPr kumimoji="1" lang="en-US" altLang="ja-JP" sz="1000">
                <a:solidFill>
                  <a:schemeClr val="bg1"/>
                </a:solidFill>
                <a:latin typeface="メイリオ" panose="020B0604030504040204" pitchFamily="50" charset="-128"/>
                <a:ea typeface="メイリオ" panose="020B0604030504040204" pitchFamily="50" charset="-128"/>
              </a:endParaRPr>
            </a:p>
            <a:p>
              <a:pPr algn="ctr"/>
              <a:r>
                <a:rPr kumimoji="1" lang="ja-JP" altLang="en-US" sz="1000">
                  <a:solidFill>
                    <a:schemeClr val="bg1"/>
                  </a:solidFill>
                  <a:latin typeface="メイリオ" panose="020B0604030504040204" pitchFamily="50" charset="-128"/>
                  <a:ea typeface="メイリオ" panose="020B0604030504040204" pitchFamily="50" charset="-128"/>
                </a:rPr>
                <a:t>「食品衛生申請等システム」</a:t>
              </a:r>
            </a:p>
          </p:txBody>
        </p:sp>
      </p:grpSp>
      <p:pic>
        <p:nvPicPr>
          <p:cNvPr id="232" name="図 231" descr="グラフィカル ユーザー インターフェイス, テキスト, アプリケーション, チャットまたはテキスト メッセージ&#10;&#10;自動的に生成された説明">
            <a:extLst>
              <a:ext uri="{FF2B5EF4-FFF2-40B4-BE49-F238E27FC236}">
                <a16:creationId xmlns:a16="http://schemas.microsoft.com/office/drawing/2014/main" id="{35CA91A8-7267-BAA6-62A1-1AE24EA311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9555" y="3081851"/>
            <a:ext cx="3600000" cy="1705970"/>
          </a:xfrm>
          <a:prstGeom prst="rect">
            <a:avLst/>
          </a:prstGeom>
          <a:ln>
            <a:solidFill>
              <a:schemeClr val="tx1"/>
            </a:solidFill>
          </a:ln>
        </p:spPr>
      </p:pic>
      <p:sp>
        <p:nvSpPr>
          <p:cNvPr id="242" name="テキスト ボックス 241">
            <a:extLst>
              <a:ext uri="{FF2B5EF4-FFF2-40B4-BE49-F238E27FC236}">
                <a16:creationId xmlns:a16="http://schemas.microsoft.com/office/drawing/2014/main" id="{C6C0867D-E1BD-582F-1795-36354334A87D}"/>
              </a:ext>
            </a:extLst>
          </p:cNvPr>
          <p:cNvSpPr txBox="1"/>
          <p:nvPr/>
        </p:nvSpPr>
        <p:spPr>
          <a:xfrm>
            <a:off x="1605716" y="2839819"/>
            <a:ext cx="3240000" cy="261610"/>
          </a:xfrm>
          <a:prstGeom prst="rect">
            <a:avLst/>
          </a:prstGeom>
          <a:noFill/>
        </p:spPr>
        <p:txBody>
          <a:bodyPr wrap="square">
            <a:spAutoFit/>
          </a:bodyPr>
          <a:lstStyle/>
          <a:p>
            <a:pPr lvl="0" algn="ctr" defTabSz="867674" fontAlgn="auto">
              <a:spcBef>
                <a:spcPts val="0"/>
              </a:spcBef>
              <a:spcAft>
                <a:spcPts val="0"/>
              </a:spcAft>
              <a:defRPr/>
            </a:pPr>
            <a:r>
              <a:rPr lang="en-US" altLang="ja-JP" sz="1100" spc="100">
                <a:latin typeface="メイリオ" panose="020B0604030504040204" pitchFamily="50" charset="-128"/>
                <a:ea typeface="メイリオ" panose="020B0604030504040204" pitchFamily="50" charset="-128"/>
              </a:rPr>
              <a:t>【</a:t>
            </a:r>
            <a:r>
              <a:rPr lang="ja-JP" altLang="en-US" sz="1100" spc="100">
                <a:latin typeface="メイリオ" panose="020B0604030504040204" pitchFamily="50" charset="-128"/>
                <a:ea typeface="メイリオ" panose="020B0604030504040204" pitchFamily="50" charset="-128"/>
              </a:rPr>
              <a:t>本システムのログイン画面イメージ</a:t>
            </a:r>
            <a:r>
              <a:rPr lang="en-US" altLang="ja-JP" sz="1100" spc="100">
                <a:latin typeface="メイリオ" panose="020B0604030504040204" pitchFamily="50" charset="-128"/>
                <a:ea typeface="メイリオ" panose="020B0604030504040204" pitchFamily="50" charset="-128"/>
              </a:rPr>
              <a:t>】</a:t>
            </a:r>
            <a:endParaRPr lang="ja-JP" altLang="ja-JP" sz="1100" spc="100">
              <a:latin typeface="メイリオ" panose="020B0604030504040204" pitchFamily="50" charset="-128"/>
              <a:ea typeface="メイリオ" panose="020B0604030504040204" pitchFamily="50" charset="-128"/>
            </a:endParaRPr>
          </a:p>
        </p:txBody>
      </p:sp>
      <p:grpSp>
        <p:nvGrpSpPr>
          <p:cNvPr id="246" name="グループ化 245">
            <a:extLst>
              <a:ext uri="{FF2B5EF4-FFF2-40B4-BE49-F238E27FC236}">
                <a16:creationId xmlns:a16="http://schemas.microsoft.com/office/drawing/2014/main" id="{6FB68647-7163-E1FA-51B2-CB2EB4D13891}"/>
              </a:ext>
            </a:extLst>
          </p:cNvPr>
          <p:cNvGrpSpPr/>
          <p:nvPr/>
        </p:nvGrpSpPr>
        <p:grpSpPr>
          <a:xfrm>
            <a:off x="244907" y="343862"/>
            <a:ext cx="6367396" cy="923330"/>
            <a:chOff x="359207" y="343862"/>
            <a:chExt cx="6367396" cy="923330"/>
          </a:xfrm>
        </p:grpSpPr>
        <p:sp>
          <p:nvSpPr>
            <p:cNvPr id="6" name="テキスト ボックス 5">
              <a:extLst>
                <a:ext uri="{FF2B5EF4-FFF2-40B4-BE49-F238E27FC236}">
                  <a16:creationId xmlns:a16="http://schemas.microsoft.com/office/drawing/2014/main" id="{CFA1C1DA-841A-1D9C-404F-5D18D2355C79}"/>
                </a:ext>
              </a:extLst>
            </p:cNvPr>
            <p:cNvSpPr txBox="1"/>
            <p:nvPr/>
          </p:nvSpPr>
          <p:spPr>
            <a:xfrm>
              <a:off x="359207" y="343862"/>
              <a:ext cx="5959586" cy="923330"/>
            </a:xfrm>
            <a:prstGeom prst="rect">
              <a:avLst/>
            </a:prstGeom>
            <a:noFill/>
          </p:spPr>
          <p:txBody>
            <a:bodyPr wrap="square">
              <a:spAutoFit/>
            </a:bodyPr>
            <a:lstStyle/>
            <a:p>
              <a:pPr algn="ctr"/>
              <a:r>
                <a:rPr lang="ja-JP" altLang="en-US" sz="1800" b="1" spc="150">
                  <a:solidFill>
                    <a:schemeClr val="bg1"/>
                  </a:solidFill>
                  <a:latin typeface="メイリオ" panose="020B0604030504040204" pitchFamily="50" charset="-128"/>
                  <a:ea typeface="メイリオ" panose="020B0604030504040204" pitchFamily="50" charset="-128"/>
                </a:rPr>
                <a:t>「電子申請届出システム</a:t>
              </a:r>
              <a:r>
                <a:rPr lang="ja-JP" altLang="en-US" sz="1800" b="1">
                  <a:solidFill>
                    <a:schemeClr val="bg1"/>
                  </a:solidFill>
                  <a:latin typeface="メイリオ" panose="020B0604030504040204" pitchFamily="50" charset="-128"/>
                  <a:ea typeface="メイリオ" panose="020B0604030504040204" pitchFamily="50" charset="-128"/>
                </a:rPr>
                <a:t>」</a:t>
              </a:r>
              <a:r>
                <a:rPr lang="ja-JP" altLang="en-US" sz="1800" b="1" spc="100">
                  <a:solidFill>
                    <a:schemeClr val="bg1"/>
                  </a:solidFill>
                  <a:latin typeface="メイリオ" panose="020B0604030504040204" pitchFamily="50" charset="-128"/>
                  <a:ea typeface="メイリオ" panose="020B0604030504040204" pitchFamily="50" charset="-128"/>
                </a:rPr>
                <a:t>のご利用のためには、</a:t>
              </a:r>
              <a:endParaRPr lang="en-US" altLang="ja-JP" sz="1800" b="1" spc="100">
                <a:solidFill>
                  <a:schemeClr val="bg1"/>
                </a:solidFill>
                <a:latin typeface="メイリオ" panose="020B0604030504040204" pitchFamily="50" charset="-128"/>
                <a:ea typeface="メイリオ" panose="020B0604030504040204" pitchFamily="50" charset="-128"/>
              </a:endParaRPr>
            </a:p>
            <a:p>
              <a:pPr algn="ctr"/>
              <a:r>
                <a:rPr lang="ja-JP" altLang="en-US" sz="1800" b="1" spc="100">
                  <a:solidFill>
                    <a:schemeClr val="bg1"/>
                  </a:solidFill>
                  <a:latin typeface="メイリオ" panose="020B0604030504040204" pitchFamily="50" charset="-128"/>
                  <a:ea typeface="メイリオ" panose="020B0604030504040204" pitchFamily="50" charset="-128"/>
                </a:rPr>
                <a:t>デジタル庁　</a:t>
              </a:r>
              <a:r>
                <a:rPr lang="en-US" altLang="ja-JP" sz="1800" b="1" spc="100" err="1">
                  <a:solidFill>
                    <a:schemeClr val="bg1"/>
                  </a:solidFill>
                  <a:latin typeface="メイリオ" panose="020B0604030504040204" pitchFamily="50" charset="-128"/>
                  <a:ea typeface="メイリオ" panose="020B0604030504040204" pitchFamily="50" charset="-128"/>
                </a:rPr>
                <a:t>gBiz</a:t>
              </a:r>
              <a:r>
                <a:rPr lang="en-US" altLang="ja-JP" sz="1800" b="1" spc="100">
                  <a:solidFill>
                    <a:schemeClr val="bg1"/>
                  </a:solidFill>
                  <a:latin typeface="メイリオ" panose="020B0604030504040204" pitchFamily="50" charset="-128"/>
                  <a:ea typeface="メイリオ" panose="020B0604030504040204" pitchFamily="50" charset="-128"/>
                </a:rPr>
                <a:t> ID</a:t>
              </a:r>
              <a:r>
                <a:rPr lang="ja-JP" altLang="en-US" sz="1800" b="1" spc="100">
                  <a:solidFill>
                    <a:schemeClr val="bg1"/>
                  </a:solidFill>
                  <a:latin typeface="メイリオ" panose="020B0604030504040204" pitchFamily="50" charset="-128"/>
                  <a:ea typeface="メイリオ" panose="020B0604030504040204" pitchFamily="50" charset="-128"/>
                </a:rPr>
                <a:t>の取得が必要です。</a:t>
              </a:r>
              <a:endParaRPr lang="en-US" altLang="ja-JP" sz="1800" b="1" spc="100">
                <a:solidFill>
                  <a:schemeClr val="bg1"/>
                </a:solidFill>
                <a:latin typeface="メイリオ" panose="020B0604030504040204" pitchFamily="50" charset="-128"/>
                <a:ea typeface="メイリオ" panose="020B0604030504040204" pitchFamily="50" charset="-128"/>
              </a:endParaRPr>
            </a:p>
            <a:p>
              <a:pPr algn="ctr"/>
              <a:r>
                <a:rPr lang="ja-JP" altLang="en-US" b="1" spc="100">
                  <a:solidFill>
                    <a:srgbClr val="FFFF00"/>
                  </a:solidFill>
                  <a:latin typeface="メイリオ" panose="020B0604030504040204" pitchFamily="50" charset="-128"/>
                  <a:ea typeface="メイリオ" panose="020B0604030504040204" pitchFamily="50" charset="-128"/>
                </a:rPr>
                <a:t>お早めにご取得ください！</a:t>
              </a:r>
              <a:endParaRPr lang="en-US" altLang="ja-JP" sz="1400" b="1" spc="150">
                <a:solidFill>
                  <a:srgbClr val="FFFF00"/>
                </a:solidFill>
                <a:latin typeface="メイリオ" panose="020B0604030504040204" pitchFamily="50" charset="-128"/>
                <a:ea typeface="メイリオ" panose="020B0604030504040204" pitchFamily="50" charset="-128"/>
              </a:endParaRPr>
            </a:p>
          </p:txBody>
        </p:sp>
        <p:pic>
          <p:nvPicPr>
            <p:cNvPr id="245" name="図 244" descr="アイコン&#10;&#10;自動的に生成された説明">
              <a:extLst>
                <a:ext uri="{FF2B5EF4-FFF2-40B4-BE49-F238E27FC236}">
                  <a16:creationId xmlns:a16="http://schemas.microsoft.com/office/drawing/2014/main" id="{038BA3FC-1717-E5E7-802F-9511C8AE5F1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06603" y="397837"/>
              <a:ext cx="720000" cy="720000"/>
            </a:xfrm>
            <a:prstGeom prst="rect">
              <a:avLst/>
            </a:prstGeom>
          </p:spPr>
        </p:pic>
      </p:grpSp>
      <p:pic>
        <p:nvPicPr>
          <p:cNvPr id="250" name="図 249" descr="QR コード&#10;&#10;自動的に生成された説明">
            <a:extLst>
              <a:ext uri="{FF2B5EF4-FFF2-40B4-BE49-F238E27FC236}">
                <a16:creationId xmlns:a16="http://schemas.microsoft.com/office/drawing/2014/main" id="{B52B0A93-6C0D-3237-C75F-F45E7DB7B7B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80233" y="8853952"/>
            <a:ext cx="720000" cy="720000"/>
          </a:xfrm>
          <a:prstGeom prst="rect">
            <a:avLst/>
          </a:prstGeom>
          <a:ln>
            <a:solidFill>
              <a:schemeClr val="tx1"/>
            </a:solidFill>
          </a:ln>
        </p:spPr>
      </p:pic>
      <p:grpSp>
        <p:nvGrpSpPr>
          <p:cNvPr id="259" name="グループ化 258">
            <a:extLst>
              <a:ext uri="{FF2B5EF4-FFF2-40B4-BE49-F238E27FC236}">
                <a16:creationId xmlns:a16="http://schemas.microsoft.com/office/drawing/2014/main" id="{4AD6B380-B2A3-0B1B-090A-9FAB93C4465D}"/>
              </a:ext>
            </a:extLst>
          </p:cNvPr>
          <p:cNvGrpSpPr/>
          <p:nvPr/>
        </p:nvGrpSpPr>
        <p:grpSpPr>
          <a:xfrm>
            <a:off x="99000" y="6258821"/>
            <a:ext cx="6660000" cy="726951"/>
            <a:chOff x="99000" y="6258821"/>
            <a:chExt cx="6660000" cy="726951"/>
          </a:xfrm>
        </p:grpSpPr>
        <p:sp>
          <p:nvSpPr>
            <p:cNvPr id="233" name="正方形/長方形 232">
              <a:extLst>
                <a:ext uri="{FF2B5EF4-FFF2-40B4-BE49-F238E27FC236}">
                  <a16:creationId xmlns:a16="http://schemas.microsoft.com/office/drawing/2014/main" id="{C8ED2B24-5548-1E92-7A2D-67355AC8EFBF}"/>
                </a:ext>
              </a:extLst>
            </p:cNvPr>
            <p:cNvSpPr/>
            <p:nvPr/>
          </p:nvSpPr>
          <p:spPr>
            <a:xfrm>
              <a:off x="99000" y="6262611"/>
              <a:ext cx="1112580" cy="720000"/>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fontAlgn="base"/>
              <a:r>
                <a:rPr lang="ja-JP" altLang="en-US" sz="1000" b="0" i="0">
                  <a:solidFill>
                    <a:srgbClr val="000000"/>
                  </a:solidFill>
                  <a:effectLst/>
                  <a:latin typeface="メイリオ" panose="020B0604030504040204" pitchFamily="50" charset="-128"/>
                  <a:ea typeface="メイリオ" panose="020B0604030504040204" pitchFamily="50" charset="-128"/>
                </a:rPr>
                <a:t>アカウント申請に必要なものを準備する</a:t>
              </a:r>
            </a:p>
          </p:txBody>
        </p:sp>
        <p:sp>
          <p:nvSpPr>
            <p:cNvPr id="235" name="正方形/長方形 234">
              <a:extLst>
                <a:ext uri="{FF2B5EF4-FFF2-40B4-BE49-F238E27FC236}">
                  <a16:creationId xmlns:a16="http://schemas.microsoft.com/office/drawing/2014/main" id="{AD2D3B2A-1700-F312-4576-8A68B40B8B07}"/>
                </a:ext>
              </a:extLst>
            </p:cNvPr>
            <p:cNvSpPr/>
            <p:nvPr/>
          </p:nvSpPr>
          <p:spPr>
            <a:xfrm>
              <a:off x="1370710" y="6259506"/>
              <a:ext cx="972000" cy="720000"/>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fontAlgn="base"/>
              <a:r>
                <a:rPr lang="ja-JP" altLang="en-US" sz="1000" b="0" i="0">
                  <a:solidFill>
                    <a:srgbClr val="000000"/>
                  </a:solidFill>
                  <a:effectLst/>
                  <a:latin typeface="メイリオ" panose="020B0604030504040204" pitchFamily="50" charset="-128"/>
                  <a:ea typeface="メイリオ" panose="020B0604030504040204" pitchFamily="50" charset="-128"/>
                </a:rPr>
                <a:t>パソコンにて</a:t>
              </a:r>
              <a:r>
                <a:rPr lang="en-US" altLang="ja-JP" sz="1000" b="0" i="0" err="1">
                  <a:solidFill>
                    <a:srgbClr val="000000"/>
                  </a:solidFill>
                  <a:effectLst/>
                  <a:latin typeface="メイリオ" panose="020B0604030504040204" pitchFamily="50" charset="-128"/>
                  <a:ea typeface="メイリオ" panose="020B0604030504040204" pitchFamily="50" charset="-128"/>
                </a:rPr>
                <a:t>gBiz</a:t>
              </a:r>
              <a:r>
                <a:rPr lang="en-US" altLang="ja-JP" sz="1000" b="0" i="0">
                  <a:solidFill>
                    <a:srgbClr val="000000"/>
                  </a:solidFill>
                  <a:effectLst/>
                  <a:latin typeface="メイリオ" panose="020B0604030504040204" pitchFamily="50" charset="-128"/>
                  <a:ea typeface="メイリオ" panose="020B0604030504040204" pitchFamily="50" charset="-128"/>
                </a:rPr>
                <a:t> ID</a:t>
              </a:r>
              <a:r>
                <a:rPr lang="ja-JP" altLang="en-US" sz="1000" b="0" i="0">
                  <a:solidFill>
                    <a:srgbClr val="000000"/>
                  </a:solidFill>
                  <a:effectLst/>
                  <a:latin typeface="メイリオ" panose="020B0604030504040204" pitchFamily="50" charset="-128"/>
                  <a:ea typeface="メイリオ" panose="020B0604030504040204" pitchFamily="50" charset="-128"/>
                </a:rPr>
                <a:t>プライム申請書を作成する</a:t>
              </a:r>
            </a:p>
          </p:txBody>
        </p:sp>
        <p:sp>
          <p:nvSpPr>
            <p:cNvPr id="236" name="正方形/長方形 235">
              <a:extLst>
                <a:ext uri="{FF2B5EF4-FFF2-40B4-BE49-F238E27FC236}">
                  <a16:creationId xmlns:a16="http://schemas.microsoft.com/office/drawing/2014/main" id="{54B04F5B-41D0-E41A-71A0-AC4C24ABBF8C}"/>
                </a:ext>
              </a:extLst>
            </p:cNvPr>
            <p:cNvSpPr/>
            <p:nvPr/>
          </p:nvSpPr>
          <p:spPr>
            <a:xfrm>
              <a:off x="2498354" y="6265772"/>
              <a:ext cx="972000" cy="720000"/>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fontAlgn="base"/>
              <a:r>
                <a:rPr lang="ja-JP" altLang="en-US" sz="1000" b="0" i="0">
                  <a:solidFill>
                    <a:srgbClr val="000000"/>
                  </a:solidFill>
                  <a:effectLst/>
                  <a:latin typeface="メイリオ" panose="020B0604030504040204" pitchFamily="50" charset="-128"/>
                  <a:ea typeface="メイリオ" panose="020B0604030504040204" pitchFamily="50" charset="-128"/>
                </a:rPr>
                <a:t>申請書を印刷し・押印する</a:t>
              </a:r>
            </a:p>
          </p:txBody>
        </p:sp>
        <p:sp>
          <p:nvSpPr>
            <p:cNvPr id="237" name="正方形/長方形 236">
              <a:extLst>
                <a:ext uri="{FF2B5EF4-FFF2-40B4-BE49-F238E27FC236}">
                  <a16:creationId xmlns:a16="http://schemas.microsoft.com/office/drawing/2014/main" id="{B9E8CF95-8CC5-62A5-FE6D-D442FEA84D11}"/>
                </a:ext>
              </a:extLst>
            </p:cNvPr>
            <p:cNvSpPr/>
            <p:nvPr/>
          </p:nvSpPr>
          <p:spPr>
            <a:xfrm>
              <a:off x="3625998" y="6258821"/>
              <a:ext cx="972000" cy="720000"/>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fontAlgn="base"/>
              <a:r>
                <a:rPr lang="ja-JP" altLang="en-US" sz="1000" b="0" i="0">
                  <a:solidFill>
                    <a:srgbClr val="000000"/>
                  </a:solidFill>
                  <a:effectLst/>
                  <a:latin typeface="メイリオ" panose="020B0604030504040204" pitchFamily="50" charset="-128"/>
                  <a:ea typeface="メイリオ" panose="020B0604030504040204" pitchFamily="50" charset="-128"/>
                </a:rPr>
                <a:t>申請書と印鑑　（登録）証明書を郵送する</a:t>
              </a:r>
            </a:p>
          </p:txBody>
        </p:sp>
        <p:sp>
          <p:nvSpPr>
            <p:cNvPr id="238" name="正方形/長方形 237">
              <a:extLst>
                <a:ext uri="{FF2B5EF4-FFF2-40B4-BE49-F238E27FC236}">
                  <a16:creationId xmlns:a16="http://schemas.microsoft.com/office/drawing/2014/main" id="{B50E2F6A-7A34-D720-A0F6-ACE9A2A81487}"/>
                </a:ext>
              </a:extLst>
            </p:cNvPr>
            <p:cNvSpPr/>
            <p:nvPr/>
          </p:nvSpPr>
          <p:spPr>
            <a:xfrm>
              <a:off x="4753642" y="6258821"/>
              <a:ext cx="972000" cy="720000"/>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fontAlgn="base"/>
              <a:r>
                <a:rPr lang="ja-JP" altLang="en-US" sz="1000" b="0" i="0">
                  <a:solidFill>
                    <a:srgbClr val="000000"/>
                  </a:solidFill>
                  <a:effectLst/>
                  <a:latin typeface="メイリオ" panose="020B0604030504040204" pitchFamily="50" charset="-128"/>
                  <a:ea typeface="メイリオ" panose="020B0604030504040204" pitchFamily="50" charset="-128"/>
                </a:rPr>
                <a:t>審査完了　メール受取り</a:t>
              </a:r>
            </a:p>
          </p:txBody>
        </p:sp>
        <p:sp>
          <p:nvSpPr>
            <p:cNvPr id="243" name="正方形/長方形 242">
              <a:extLst>
                <a:ext uri="{FF2B5EF4-FFF2-40B4-BE49-F238E27FC236}">
                  <a16:creationId xmlns:a16="http://schemas.microsoft.com/office/drawing/2014/main" id="{DD00B9B9-043B-C76E-7BBA-6EB396724D44}"/>
                </a:ext>
              </a:extLst>
            </p:cNvPr>
            <p:cNvSpPr/>
            <p:nvPr/>
          </p:nvSpPr>
          <p:spPr>
            <a:xfrm>
              <a:off x="5859000" y="6265772"/>
              <a:ext cx="900000" cy="720000"/>
            </a:xfrm>
            <a:prstGeom prst="rect">
              <a:avLst/>
            </a:prstGeom>
            <a:ln w="12700"/>
          </p:spPr>
          <p:style>
            <a:lnRef idx="2">
              <a:schemeClr val="accent6"/>
            </a:lnRef>
            <a:fillRef idx="1">
              <a:schemeClr val="lt1"/>
            </a:fillRef>
            <a:effectRef idx="0">
              <a:schemeClr val="accent6"/>
            </a:effectRef>
            <a:fontRef idx="minor">
              <a:schemeClr val="dk1"/>
            </a:fontRef>
          </p:style>
          <p:txBody>
            <a:bodyPr rtlCol="0" anchor="ctr"/>
            <a:lstStyle/>
            <a:p>
              <a:pPr algn="ctr" fontAlgn="base"/>
              <a:r>
                <a:rPr lang="ja-JP" altLang="en-US" sz="1000" b="1" i="0">
                  <a:solidFill>
                    <a:srgbClr val="000000"/>
                  </a:solidFill>
                  <a:effectLst/>
                  <a:latin typeface="メイリオ" panose="020B0604030504040204" pitchFamily="50" charset="-128"/>
                  <a:ea typeface="メイリオ" panose="020B0604030504040204" pitchFamily="50" charset="-128"/>
                </a:rPr>
                <a:t>パスワード登録完了</a:t>
              </a:r>
            </a:p>
          </p:txBody>
        </p:sp>
        <p:cxnSp>
          <p:nvCxnSpPr>
            <p:cNvPr id="252" name="直線矢印コネクタ 251">
              <a:extLst>
                <a:ext uri="{FF2B5EF4-FFF2-40B4-BE49-F238E27FC236}">
                  <a16:creationId xmlns:a16="http://schemas.microsoft.com/office/drawing/2014/main" id="{FC91289A-6217-5A0B-3B12-DACB46BC9F88}"/>
                </a:ext>
              </a:extLst>
            </p:cNvPr>
            <p:cNvCxnSpPr>
              <a:stCxn id="233" idx="3"/>
              <a:endCxn id="235" idx="1"/>
            </p:cNvCxnSpPr>
            <p:nvPr/>
          </p:nvCxnSpPr>
          <p:spPr>
            <a:xfrm flipV="1">
              <a:off x="1211580" y="6619506"/>
              <a:ext cx="159130" cy="3105"/>
            </a:xfrm>
            <a:prstGeom prst="straightConnector1">
              <a:avLst/>
            </a:prstGeom>
            <a:ln w="12700">
              <a:solidFill>
                <a:srgbClr val="70AD47"/>
              </a:solidFill>
              <a:tailEnd type="triangle"/>
            </a:ln>
          </p:spPr>
          <p:style>
            <a:lnRef idx="1">
              <a:schemeClr val="accent6"/>
            </a:lnRef>
            <a:fillRef idx="0">
              <a:schemeClr val="accent6"/>
            </a:fillRef>
            <a:effectRef idx="0">
              <a:schemeClr val="accent6"/>
            </a:effectRef>
            <a:fontRef idx="minor">
              <a:schemeClr val="tx1"/>
            </a:fontRef>
          </p:style>
        </p:cxnSp>
        <p:cxnSp>
          <p:nvCxnSpPr>
            <p:cNvPr id="253" name="直線矢印コネクタ 252">
              <a:extLst>
                <a:ext uri="{FF2B5EF4-FFF2-40B4-BE49-F238E27FC236}">
                  <a16:creationId xmlns:a16="http://schemas.microsoft.com/office/drawing/2014/main" id="{A489EAF9-6E04-D3F0-C63A-DF088DCF2AB4}"/>
                </a:ext>
              </a:extLst>
            </p:cNvPr>
            <p:cNvCxnSpPr/>
            <p:nvPr/>
          </p:nvCxnSpPr>
          <p:spPr>
            <a:xfrm flipV="1">
              <a:off x="2342710" y="6615716"/>
              <a:ext cx="159130" cy="3105"/>
            </a:xfrm>
            <a:prstGeom prst="straightConnector1">
              <a:avLst/>
            </a:prstGeom>
            <a:ln w="12700">
              <a:solidFill>
                <a:srgbClr val="70AD47"/>
              </a:solidFill>
              <a:tailEnd type="triangle"/>
            </a:ln>
          </p:spPr>
          <p:style>
            <a:lnRef idx="1">
              <a:schemeClr val="accent6"/>
            </a:lnRef>
            <a:fillRef idx="0">
              <a:schemeClr val="accent6"/>
            </a:fillRef>
            <a:effectRef idx="0">
              <a:schemeClr val="accent6"/>
            </a:effectRef>
            <a:fontRef idx="minor">
              <a:schemeClr val="tx1"/>
            </a:fontRef>
          </p:style>
        </p:cxnSp>
        <p:cxnSp>
          <p:nvCxnSpPr>
            <p:cNvPr id="254" name="直線矢印コネクタ 253">
              <a:extLst>
                <a:ext uri="{FF2B5EF4-FFF2-40B4-BE49-F238E27FC236}">
                  <a16:creationId xmlns:a16="http://schemas.microsoft.com/office/drawing/2014/main" id="{D9976375-D7C8-03DD-59C7-BE99E861A1E5}"/>
                </a:ext>
              </a:extLst>
            </p:cNvPr>
            <p:cNvCxnSpPr/>
            <p:nvPr/>
          </p:nvCxnSpPr>
          <p:spPr>
            <a:xfrm flipV="1">
              <a:off x="3466993" y="6611415"/>
              <a:ext cx="159130" cy="3105"/>
            </a:xfrm>
            <a:prstGeom prst="straightConnector1">
              <a:avLst/>
            </a:prstGeom>
            <a:ln w="12700">
              <a:solidFill>
                <a:srgbClr val="70AD47"/>
              </a:solidFill>
              <a:tailEnd type="triangle"/>
            </a:ln>
          </p:spPr>
          <p:style>
            <a:lnRef idx="1">
              <a:schemeClr val="accent6"/>
            </a:lnRef>
            <a:fillRef idx="0">
              <a:schemeClr val="accent6"/>
            </a:fillRef>
            <a:effectRef idx="0">
              <a:schemeClr val="accent6"/>
            </a:effectRef>
            <a:fontRef idx="minor">
              <a:schemeClr val="tx1"/>
            </a:fontRef>
          </p:style>
        </p:cxnSp>
        <p:cxnSp>
          <p:nvCxnSpPr>
            <p:cNvPr id="255" name="直線矢印コネクタ 254">
              <a:extLst>
                <a:ext uri="{FF2B5EF4-FFF2-40B4-BE49-F238E27FC236}">
                  <a16:creationId xmlns:a16="http://schemas.microsoft.com/office/drawing/2014/main" id="{597388AC-2987-8672-25A6-A6F76CCF2ACE}"/>
                </a:ext>
              </a:extLst>
            </p:cNvPr>
            <p:cNvCxnSpPr/>
            <p:nvPr/>
          </p:nvCxnSpPr>
          <p:spPr>
            <a:xfrm flipV="1">
              <a:off x="5718026" y="6601152"/>
              <a:ext cx="159130" cy="3105"/>
            </a:xfrm>
            <a:prstGeom prst="straightConnector1">
              <a:avLst/>
            </a:prstGeom>
            <a:ln w="12700">
              <a:solidFill>
                <a:srgbClr val="70AD47"/>
              </a:solidFill>
              <a:tailEnd type="triangle"/>
            </a:ln>
          </p:spPr>
          <p:style>
            <a:lnRef idx="1">
              <a:schemeClr val="accent6"/>
            </a:lnRef>
            <a:fillRef idx="0">
              <a:schemeClr val="accent6"/>
            </a:fillRef>
            <a:effectRef idx="0">
              <a:schemeClr val="accent6"/>
            </a:effectRef>
            <a:fontRef idx="minor">
              <a:schemeClr val="tx1"/>
            </a:fontRef>
          </p:style>
        </p:cxnSp>
        <p:cxnSp>
          <p:nvCxnSpPr>
            <p:cNvPr id="257" name="直線矢印コネクタ 256">
              <a:extLst>
                <a:ext uri="{FF2B5EF4-FFF2-40B4-BE49-F238E27FC236}">
                  <a16:creationId xmlns:a16="http://schemas.microsoft.com/office/drawing/2014/main" id="{B14A786B-85B3-9F99-5BBA-17A0EAC53B77}"/>
                </a:ext>
              </a:extLst>
            </p:cNvPr>
            <p:cNvCxnSpPr/>
            <p:nvPr/>
          </p:nvCxnSpPr>
          <p:spPr>
            <a:xfrm flipV="1">
              <a:off x="4594512" y="6608310"/>
              <a:ext cx="159130" cy="3105"/>
            </a:xfrm>
            <a:prstGeom prst="straightConnector1">
              <a:avLst/>
            </a:prstGeom>
            <a:ln w="12700">
              <a:solidFill>
                <a:srgbClr val="70AD47"/>
              </a:solidFill>
              <a:tailEnd type="triangle"/>
            </a:ln>
          </p:spPr>
          <p:style>
            <a:lnRef idx="1">
              <a:schemeClr val="accent6"/>
            </a:lnRef>
            <a:fillRef idx="0">
              <a:schemeClr val="accent6"/>
            </a:fillRef>
            <a:effectRef idx="0">
              <a:schemeClr val="accent6"/>
            </a:effectRef>
            <a:fontRef idx="minor">
              <a:schemeClr val="tx1"/>
            </a:fontRef>
          </p:style>
        </p:cxnSp>
      </p:grpSp>
      <p:sp>
        <p:nvSpPr>
          <p:cNvPr id="3" name="Text Box 42">
            <a:extLst>
              <a:ext uri="{FF2B5EF4-FFF2-40B4-BE49-F238E27FC236}">
                <a16:creationId xmlns:a16="http://schemas.microsoft.com/office/drawing/2014/main" id="{7EC2A288-4F41-74D9-DE1A-AAAFF44BF782}"/>
              </a:ext>
            </a:extLst>
          </p:cNvPr>
          <p:cNvSpPr txBox="1">
            <a:spLocks noChangeArrowheads="1"/>
          </p:cNvSpPr>
          <p:nvPr/>
        </p:nvSpPr>
        <p:spPr bwMode="auto">
          <a:xfrm>
            <a:off x="2813678" y="9603540"/>
            <a:ext cx="1353116" cy="237648"/>
          </a:xfrm>
          <a:prstGeom prst="rect">
            <a:avLst/>
          </a:prstGeom>
          <a:noFill/>
          <a:ln w="9525">
            <a:noFill/>
            <a:miter lim="800000"/>
            <a:headEnd/>
            <a:tailEnd/>
          </a:ln>
        </p:spPr>
        <p:txBody>
          <a:bodyPr wrap="square" lIns="32658" tIns="41475" rIns="32658" bIns="41475">
            <a:spAutoFit/>
          </a:bodyPr>
          <a:lstStyle/>
          <a:p>
            <a:pPr algn="ctr">
              <a:defRPr/>
            </a:pPr>
            <a:r>
              <a:rPr lang="ja-JP" altLang="en-US" sz="1000" spc="100" dirty="0">
                <a:latin typeface="メイリオ" panose="020B0604030504040204" pitchFamily="50" charset="-128"/>
                <a:ea typeface="メイリオ" panose="020B0604030504040204" pitchFamily="50" charset="-128"/>
                <a:cs typeface="メイリオ" panose="020B0604030504040204" pitchFamily="50" charset="-128"/>
              </a:rPr>
              <a:t>（高萩市）</a:t>
            </a:r>
            <a:endParaRPr lang="ja-JP" altLang="en-US" sz="1000" spc="-17"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1054559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46901853857DB458CFA738BD28D9492" ma:contentTypeVersion="9" ma:contentTypeDescription="新しいドキュメントを作成します。" ma:contentTypeScope="" ma:versionID="b020dd85b48a73ad705aaf95829052ab">
  <xsd:schema xmlns:xsd="http://www.w3.org/2001/XMLSchema" xmlns:xs="http://www.w3.org/2001/XMLSchema" xmlns:p="http://schemas.microsoft.com/office/2006/metadata/properties" xmlns:ns2="c4093caf-5ec3-4e48-a50b-751d4589cc83" xmlns:ns3="851d612a-2006-4c53-9086-dbda837fb23a" targetNamespace="http://schemas.microsoft.com/office/2006/metadata/properties" ma:root="true" ma:fieldsID="0c6452779c570436b242f4c9a267bb68" ns2:_="" ns3:_="">
    <xsd:import namespace="c4093caf-5ec3-4e48-a50b-751d4589cc83"/>
    <xsd:import namespace="851d612a-2006-4c53-9086-dbda837fb23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4093caf-5ec3-4e48-a50b-751d4589c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1d612a-2006-4c53-9086-dbda837fb23a"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04c46500-15d6-4edf-a43e-fd40c09bb1ce}" ma:internalName="TaxCatchAll" ma:showField="CatchAllData" ma:web="851d612a-2006-4c53-9086-dbda837fb2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c4093caf-5ec3-4e48-a50b-751d4589cc83">
      <Terms xmlns="http://schemas.microsoft.com/office/infopath/2007/PartnerControls"/>
    </lcf76f155ced4ddcb4097134ff3c332f>
    <TaxCatchAll xmlns="851d612a-2006-4c53-9086-dbda837fb23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03F341C-49E7-4861-A629-96B41571786B}">
  <ds:schemaRefs>
    <ds:schemaRef ds:uri="851d612a-2006-4c53-9086-dbda837fb23a"/>
    <ds:schemaRef ds:uri="c4093caf-5ec3-4e48-a50b-751d4589cc8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9B23DA61-CFDC-4C47-B05F-FDFDA0271CCA}">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851d612a-2006-4c53-9086-dbda837fb23a"/>
    <ds:schemaRef ds:uri="c4093caf-5ec3-4e48-a50b-751d4589cc83"/>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9F058727-9797-4B8F-A30C-1CD9742C1AF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806</Words>
  <Application>Microsoft Office PowerPoint</Application>
  <PresentationFormat>A4 210 x 297 mm</PresentationFormat>
  <Paragraphs>71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URJ7QB053</cp:lastModifiedBy>
  <cp:revision>4</cp:revision>
  <dcterms:modified xsi:type="dcterms:W3CDTF">2025-03-07T09:05:32Z</dcterms:modified>
</cp:coreProperties>
</file>