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 standalone="yes"?>
<Relationships xmlns="http://schemas.openxmlformats.org/package/2006/relationships">
  <Relationship Id="rId3" Type="http://schemas.openxmlformats.org/package/2006/relationships/metadata/core-properties" Target="docProps/core.xml" />
  <Relationship Id="rId2" Type="http://schemas.openxmlformats.org/package/2006/relationships/metadata/thumbnail" Target="docProps/thumbnail.jpeg" />
  <Relationship Id="rId1" Type="http://schemas.openxmlformats.org/officeDocument/2006/relationships/officeDocument" Target="ppt/presentation.xml" />
  <Relationship Id="rId4" Type="http://schemas.openxmlformats.org/officeDocument/2006/relationships/extended-properties" Target="docProps/app.xml" 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A2E"/>
    <a:srgbClr val="FFFF00"/>
    <a:srgbClr val="F96BA8"/>
    <a:srgbClr val="F8707A"/>
    <a:srgbClr val="FFCCFF"/>
    <a:srgbClr val="3786CD"/>
    <a:srgbClr val="2B4B85"/>
    <a:srgbClr val="273D17"/>
    <a:srgbClr val="00F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75" d="100"/>
          <a:sy n="75" d="100"/>
        </p:scale>
        <p:origin x="1794" y="-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&#65279;<?xml version="1.0" encoding="UTF-8" standalone="yes"?>
<Relationships xmlns="http://schemas.openxmlformats.org/package/2006/relationships">
  <Relationship Id="rId3" Type="http://schemas.openxmlformats.org/officeDocument/2006/relationships/presProps" Target="presProps.xml" />
  <Relationship Id="rId2" Type="http://schemas.openxmlformats.org/officeDocument/2006/relationships/slide" Target="slides/slide1.xml" />
  <Relationship Id="rId1" Type="http://schemas.openxmlformats.org/officeDocument/2006/relationships/slideMaster" Target="slideMasters/slideMaster1.xml" />
  <Relationship Id="rId6" Type="http://schemas.openxmlformats.org/officeDocument/2006/relationships/tableStyles" Target="tableStyles.xml" />
  <Relationship Id="rId5" Type="http://schemas.openxmlformats.org/officeDocument/2006/relationships/theme" Target="theme/theme1.xml" />
  <Relationship Id="rId4" Type="http://schemas.openxmlformats.org/officeDocument/2006/relationships/viewProps" Target="viewProps.xml" />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596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4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23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765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9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53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85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136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597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127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321971"/>
      </p:ext>
    </p:extLst>
  </p:cSld>
  <p:clrMapOvr>
    <a:masterClrMapping/>
  </p:clrMapOvr>
</p:sldLayout>
</file>

<file path=ppt/slideMasters/_rels/slideMaster1.xml.rels>&#65279;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8.xml" />
  <Relationship Id="rId3" Type="http://schemas.openxmlformats.org/officeDocument/2006/relationships/slideLayout" Target="../slideLayouts/slideLayout3.xml" />
  <Relationship Id="rId7" Type="http://schemas.openxmlformats.org/officeDocument/2006/relationships/slideLayout" Target="../slideLayouts/slideLayout7.xml" />
  <Relationship Id="rId12" Type="http://schemas.openxmlformats.org/officeDocument/2006/relationships/theme" Target="../theme/theme1.xml" />
  <Relationship Id="rId2" Type="http://schemas.openxmlformats.org/officeDocument/2006/relationships/slideLayout" Target="../slideLayouts/slideLayout2.xml" />
  <Relationship Id="rId1" Type="http://schemas.openxmlformats.org/officeDocument/2006/relationships/slideLayout" Target="../slideLayouts/slideLayout1.xml" />
  <Relationship Id="rId6" Type="http://schemas.openxmlformats.org/officeDocument/2006/relationships/slideLayout" Target="../slideLayouts/slideLayout6.xml" />
  <Relationship Id="rId11" Type="http://schemas.openxmlformats.org/officeDocument/2006/relationships/slideLayout" Target="../slideLayouts/slideLayout11.xml" />
  <Relationship Id="rId5" Type="http://schemas.openxmlformats.org/officeDocument/2006/relationships/slideLayout" Target="../slideLayouts/slideLayout5.xml" />
  <Relationship Id="rId10" Type="http://schemas.openxmlformats.org/officeDocument/2006/relationships/slideLayout" Target="../slideLayouts/slideLayout10.xml" />
  <Relationship Id="rId4" Type="http://schemas.openxmlformats.org/officeDocument/2006/relationships/slideLayout" Target="../slideLayouts/slideLayout4.xml" />
  <Relationship Id="rId9" Type="http://schemas.openxmlformats.org/officeDocument/2006/relationships/slideLayout" Target="../slideLayouts/slideLayout9.xml" 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B66BA-86BD-4176-B745-8F4CEE5770E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086F9-0010-4ED1-8A35-DCA0F02403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69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2.png" />
  <Relationship Id="rId7" Type="http://schemas.openxmlformats.org/officeDocument/2006/relationships/image" Target="../media/image6.png" />
  <Relationship Id="rId2" Type="http://schemas.openxmlformats.org/officeDocument/2006/relationships/image" Target="../media/image1.emf" />
  <Relationship Id="rId1" Type="http://schemas.openxmlformats.org/officeDocument/2006/relationships/slideLayout" Target="../slideLayouts/slideLayout7.xml" />
  <Relationship Id="rId6" Type="http://schemas.openxmlformats.org/officeDocument/2006/relationships/image" Target="../media/image5.png" />
  <Relationship Id="rId5" Type="http://schemas.openxmlformats.org/officeDocument/2006/relationships/image" Target="../media/image4.emf" />
  <Relationship Id="rId4" Type="http://schemas.openxmlformats.org/officeDocument/2006/relationships/image" Target="../media/image3.png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吹き出し: 角を丸めた四角形 58">
            <a:extLst>
              <a:ext uri="{FF2B5EF4-FFF2-40B4-BE49-F238E27FC236}">
                <a16:creationId xmlns:a16="http://schemas.microsoft.com/office/drawing/2014/main" id="{4DDDDCFC-50BA-4E14-BA2A-969FC27786ED}"/>
              </a:ext>
            </a:extLst>
          </p:cNvPr>
          <p:cNvSpPr/>
          <p:nvPr/>
        </p:nvSpPr>
        <p:spPr>
          <a:xfrm>
            <a:off x="4224779" y="7985304"/>
            <a:ext cx="2270635" cy="973749"/>
          </a:xfrm>
          <a:prstGeom prst="wedgeRoundRectCallout">
            <a:avLst>
              <a:gd name="adj1" fmla="val -64669"/>
              <a:gd name="adj2" fmla="val 1880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1FC4316-EDA3-4A5E-9208-E1CEC6473FA3}"/>
              </a:ext>
            </a:extLst>
          </p:cNvPr>
          <p:cNvGrpSpPr/>
          <p:nvPr/>
        </p:nvGrpSpPr>
        <p:grpSpPr>
          <a:xfrm>
            <a:off x="491963" y="127000"/>
            <a:ext cx="5838665" cy="844550"/>
            <a:chOff x="491963" y="0"/>
            <a:chExt cx="5838665" cy="844550"/>
          </a:xfrm>
        </p:grpSpPr>
        <p:grpSp>
          <p:nvGrpSpPr>
            <p:cNvPr id="5" name="Group 1030"/>
            <p:cNvGrpSpPr>
              <a:grpSpLocks/>
            </p:cNvGrpSpPr>
            <p:nvPr/>
          </p:nvGrpSpPr>
          <p:grpSpPr bwMode="auto">
            <a:xfrm>
              <a:off x="491963" y="0"/>
              <a:ext cx="3937000" cy="831850"/>
              <a:chOff x="1134" y="1144"/>
              <a:chExt cx="6200" cy="1312"/>
            </a:xfrm>
          </p:grpSpPr>
          <p:cxnSp>
            <p:nvCxnSpPr>
              <p:cNvPr id="6" name="Line 14"/>
              <p:cNvCxnSpPr>
                <a:cxnSpLocks noChangeShapeType="1"/>
              </p:cNvCxnSpPr>
              <p:nvPr/>
            </p:nvCxnSpPr>
            <p:spPr bwMode="auto">
              <a:xfrm>
                <a:off x="1134" y="2118"/>
                <a:ext cx="62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" name="Line 29"/>
              <p:cNvCxnSpPr>
                <a:cxnSpLocks noChangeShapeType="1"/>
              </p:cNvCxnSpPr>
              <p:nvPr/>
            </p:nvCxnSpPr>
            <p:spPr bwMode="auto">
              <a:xfrm flipV="1">
                <a:off x="1434" y="1144"/>
                <a:ext cx="0" cy="131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pic>
            <p:nvPicPr>
              <p:cNvPr id="8" name="Picture 1027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" y="1204"/>
                <a:ext cx="4984" cy="7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Text Box 1031"/>
            <p:cNvSpPr txBox="1">
              <a:spLocks noChangeArrowheads="1"/>
            </p:cNvSpPr>
            <p:nvPr/>
          </p:nvSpPr>
          <p:spPr bwMode="auto">
            <a:xfrm>
              <a:off x="742788" y="636587"/>
              <a:ext cx="3581400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di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en-US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～ライト切り替えによる交通事故防止～</a:t>
              </a:r>
              <a:endParaRPr kumimoji="0" lang="ja-JP" altLang="ja-JP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Text Box 1031"/>
            <p:cNvSpPr txBox="1">
              <a:spLocks noChangeArrowheads="1"/>
            </p:cNvSpPr>
            <p:nvPr/>
          </p:nvSpPr>
          <p:spPr bwMode="auto">
            <a:xfrm>
              <a:off x="4489287" y="217497"/>
              <a:ext cx="1841341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lvl="0" algn="dist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ja-JP" altLang="en-US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令和８年１０</a:t>
              </a:r>
              <a:r>
                <a:rPr lang="ja-JP" altLang="en-US" sz="1100" b="1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月</a:t>
              </a:r>
              <a:endParaRPr kumimoji="0" lang="en-US" altLang="ja-JP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marL="0" marR="0" lvl="0" indent="0" algn="di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ja-JP" altLang="en-US" sz="1100" b="1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茨城県警察本部交通総務課</a:t>
              </a:r>
              <a:endParaRPr lang="en-US" altLang="ja-JP" sz="1100" b="1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pPr marL="0" marR="0" lvl="0" indent="0" algn="di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ja-JP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4" name="Text Box 1031"/>
            <p:cNvSpPr txBox="1">
              <a:spLocks noChangeArrowheads="1"/>
            </p:cNvSpPr>
            <p:nvPr/>
          </p:nvSpPr>
          <p:spPr bwMode="auto">
            <a:xfrm>
              <a:off x="4489287" y="550532"/>
              <a:ext cx="1841340" cy="19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lvl="0"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1100" b="1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No.</a:t>
              </a:r>
              <a:r>
                <a:rPr lang="ja-JP" altLang="en-US" sz="1100" b="1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３６</a:t>
              </a:r>
              <a:endParaRPr kumimoji="0" lang="en-US" altLang="ja-JP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1FB8E79-612A-4357-B43B-7F2A398FB04B}"/>
              </a:ext>
            </a:extLst>
          </p:cNvPr>
          <p:cNvGrpSpPr/>
          <p:nvPr/>
        </p:nvGrpSpPr>
        <p:grpSpPr>
          <a:xfrm>
            <a:off x="354002" y="985438"/>
            <a:ext cx="6017129" cy="1207656"/>
            <a:chOff x="327031" y="950582"/>
            <a:chExt cx="6017129" cy="1207656"/>
          </a:xfrm>
        </p:grpSpPr>
        <p:sp>
          <p:nvSpPr>
            <p:cNvPr id="16" name="平行四辺形 15">
              <a:extLst>
                <a:ext uri="{FF2B5EF4-FFF2-40B4-BE49-F238E27FC236}">
                  <a16:creationId xmlns:a16="http://schemas.microsoft.com/office/drawing/2014/main" id="{F81352BA-1D57-4DC1-B316-4FB7F64F631C}"/>
                </a:ext>
              </a:extLst>
            </p:cNvPr>
            <p:cNvSpPr/>
            <p:nvPr/>
          </p:nvSpPr>
          <p:spPr>
            <a:xfrm>
              <a:off x="428671" y="1069488"/>
              <a:ext cx="5915489" cy="1088750"/>
            </a:xfrm>
            <a:prstGeom prst="parallelogram">
              <a:avLst>
                <a:gd name="adj" fmla="val 42653"/>
              </a:avLst>
            </a:prstGeom>
            <a:solidFill>
              <a:schemeClr val="bg2">
                <a:lumMod val="9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平行四辺形 10">
              <a:extLst>
                <a:ext uri="{FF2B5EF4-FFF2-40B4-BE49-F238E27FC236}">
                  <a16:creationId xmlns:a16="http://schemas.microsoft.com/office/drawing/2014/main" id="{8B8059DC-90EB-415D-8487-E42D94EF9CC2}"/>
                </a:ext>
              </a:extLst>
            </p:cNvPr>
            <p:cNvSpPr/>
            <p:nvPr/>
          </p:nvSpPr>
          <p:spPr>
            <a:xfrm>
              <a:off x="327031" y="950582"/>
              <a:ext cx="5915489" cy="1088750"/>
            </a:xfrm>
            <a:prstGeom prst="parallelogram">
              <a:avLst>
                <a:gd name="adj" fmla="val 42653"/>
              </a:avLst>
            </a:prstGeom>
            <a:solidFill>
              <a:srgbClr val="FFC000"/>
            </a:solidFill>
            <a:ln w="38100">
              <a:solidFill>
                <a:srgbClr val="4F7A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gradFill flip="none" rotWithShape="1">
                  <a:gsLst>
                    <a:gs pos="19000">
                      <a:srgbClr val="0070C0"/>
                    </a:gs>
                    <a:gs pos="89000">
                      <a:schemeClr val="accent2">
                        <a:lumMod val="97000"/>
                        <a:lumOff val="3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32D03250-4CD0-43E4-9180-E4D475C8EFE5}"/>
                </a:ext>
              </a:extLst>
            </p:cNvPr>
            <p:cNvSpPr/>
            <p:nvPr/>
          </p:nvSpPr>
          <p:spPr>
            <a:xfrm>
              <a:off x="416998" y="960972"/>
              <a:ext cx="5614758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ja-JP" altLang="en-US" sz="2400" i="1" cap="none" spc="0" dirty="0">
                  <a:ln w="12700">
                    <a:solidFill>
                      <a:schemeClr val="bg1"/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HG創英角ｺﾞｼｯｸUB" panose="020B0909000000000000" pitchFamily="49" charset="-128"/>
                  <a:ea typeface="HG創英角ｺﾞｼｯｸUB" panose="020B0909000000000000" pitchFamily="49" charset="-128"/>
                </a:rPr>
                <a:t>　</a:t>
              </a:r>
              <a:r>
                <a:rPr lang="en-US" altLang="ja-JP" sz="2400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HG創英角ｺﾞｼｯｸUB" panose="020B0909000000000000" pitchFamily="49" charset="-128"/>
                  <a:ea typeface="HG創英角ｺﾞｼｯｸUB" panose="020B0909000000000000" pitchFamily="49" charset="-128"/>
                </a:rPr>
                <a:t>10</a:t>
              </a:r>
              <a:r>
                <a:rPr lang="ja-JP" altLang="en-US" sz="2400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HG創英角ｺﾞｼｯｸUB" panose="020B0909000000000000" pitchFamily="49" charset="-128"/>
                  <a:ea typeface="HG創英角ｺﾞｼｯｸUB" panose="020B0909000000000000" pitchFamily="49" charset="-128"/>
                </a:rPr>
                <a:t>月は</a:t>
              </a:r>
              <a:r>
                <a:rPr lang="ja-JP" altLang="en-US" sz="3600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gradFill>
                    <a:gsLst>
                      <a:gs pos="46000">
                        <a:srgbClr val="0070C0"/>
                      </a:gs>
                      <a:gs pos="92000">
                        <a:schemeClr val="bg1"/>
                      </a:gs>
                    </a:gsLst>
                    <a:lin ang="2700000" scaled="1"/>
                  </a:gra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HG創英角ｺﾞｼｯｸUB" panose="020B0909000000000000" pitchFamily="49" charset="-128"/>
                  <a:ea typeface="HG創英角ｺﾞｼｯｸUB" panose="020B0909000000000000" pitchFamily="49" charset="-128"/>
                </a:rPr>
                <a:t>午後４時</a:t>
              </a:r>
              <a:r>
                <a:rPr lang="en-US" altLang="ja-JP" sz="3600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gradFill>
                    <a:gsLst>
                      <a:gs pos="46000">
                        <a:srgbClr val="0070C0"/>
                      </a:gs>
                      <a:gs pos="92000">
                        <a:schemeClr val="bg1"/>
                      </a:gs>
                    </a:gsLst>
                    <a:lin ang="2700000" scaled="1"/>
                  </a:gra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HG創英角ｺﾞｼｯｸUB" panose="020B0909000000000000" pitchFamily="49" charset="-128"/>
                  <a:ea typeface="HG創英角ｺﾞｼｯｸUB" panose="020B0909000000000000" pitchFamily="49" charset="-128"/>
                </a:rPr>
                <a:t>30</a:t>
              </a:r>
              <a:r>
                <a:rPr lang="ja-JP" altLang="en-US" sz="3600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gradFill>
                    <a:gsLst>
                      <a:gs pos="46000">
                        <a:srgbClr val="0070C0"/>
                      </a:gs>
                      <a:gs pos="92000">
                        <a:schemeClr val="bg1"/>
                      </a:gs>
                    </a:gsLst>
                    <a:lin ang="2700000" scaled="1"/>
                  </a:gra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HG創英角ｺﾞｼｯｸUB" panose="020B0909000000000000" pitchFamily="49" charset="-128"/>
                  <a:ea typeface="HG創英角ｺﾞｼｯｸUB" panose="020B0909000000000000" pitchFamily="49" charset="-128"/>
                </a:rPr>
                <a:t>分</a:t>
              </a:r>
              <a:r>
                <a:rPr lang="ja-JP" altLang="en-US" sz="2400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HG創英角ｺﾞｼｯｸUB" panose="020B0909000000000000" pitchFamily="49" charset="-128"/>
                  <a:ea typeface="HG創英角ｺﾞｼｯｸUB" panose="020B0909000000000000" pitchFamily="49" charset="-128"/>
                </a:rPr>
                <a:t>を目安に</a:t>
              </a:r>
              <a:endParaRPr lang="en-US" altLang="ja-JP" sz="2400" i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</a:endParaRPr>
            </a:p>
            <a:p>
              <a:pPr algn="ctr"/>
              <a:r>
                <a:rPr lang="ja-JP" altLang="en-US" sz="2400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HG創英角ｺﾞｼｯｸUB" panose="020B0909000000000000" pitchFamily="49" charset="-128"/>
                  <a:ea typeface="HG創英角ｺﾞｼｯｸUB" panose="020B0909000000000000" pitchFamily="49" charset="-128"/>
                </a:rPr>
                <a:t>ヘッドライトを点灯しましょう！</a:t>
              </a:r>
            </a:p>
          </p:txBody>
        </p:sp>
      </p:grpSp>
      <p:grpSp>
        <p:nvGrpSpPr>
          <p:cNvPr id="1041" name="グループ化 1040">
            <a:extLst>
              <a:ext uri="{FF2B5EF4-FFF2-40B4-BE49-F238E27FC236}">
                <a16:creationId xmlns:a16="http://schemas.microsoft.com/office/drawing/2014/main" id="{D6B893AB-0AF9-4CFA-A778-7DAB2467DA89}"/>
              </a:ext>
            </a:extLst>
          </p:cNvPr>
          <p:cNvGrpSpPr/>
          <p:nvPr/>
        </p:nvGrpSpPr>
        <p:grpSpPr>
          <a:xfrm>
            <a:off x="1007538" y="5207121"/>
            <a:ext cx="4771429" cy="380952"/>
            <a:chOff x="1043285" y="5267590"/>
            <a:chExt cx="4771429" cy="380952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7683588D-A608-4C9A-9D74-929FE8B9E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285" y="5267590"/>
              <a:ext cx="4771429" cy="380952"/>
            </a:xfrm>
            <a:prstGeom prst="rect">
              <a:avLst/>
            </a:prstGeom>
          </p:spPr>
        </p:pic>
        <p:sp>
          <p:nvSpPr>
            <p:cNvPr id="21" name="WordArt 6">
              <a:extLst>
                <a:ext uri="{FF2B5EF4-FFF2-40B4-BE49-F238E27FC236}">
                  <a16:creationId xmlns:a16="http://schemas.microsoft.com/office/drawing/2014/main" id="{64930F95-1231-4031-814B-03420058D93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190624" y="5340672"/>
              <a:ext cx="4476750" cy="2286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ja-JP" altLang="en-US" sz="1800" kern="10" spc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運転者はヘッドライトの　　　　　　　　　　　　を！</a:t>
              </a:r>
            </a:p>
          </p:txBody>
        </p:sp>
        <p:sp>
          <p:nvSpPr>
            <p:cNvPr id="22" name="WordArt 7">
              <a:extLst>
                <a:ext uri="{FF2B5EF4-FFF2-40B4-BE49-F238E27FC236}">
                  <a16:creationId xmlns:a16="http://schemas.microsoft.com/office/drawing/2014/main" id="{B43EE341-DA7D-4C7E-9222-648F62F644FA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510890" y="5342124"/>
              <a:ext cx="1771650" cy="2222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ja-JP" altLang="en-US" sz="1800" b="1" kern="10" spc="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こまめな切り替え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2D4BB9C-66E4-4F22-B81A-20D0E47E88DD}"/>
              </a:ext>
            </a:extLst>
          </p:cNvPr>
          <p:cNvGrpSpPr/>
          <p:nvPr/>
        </p:nvGrpSpPr>
        <p:grpSpPr>
          <a:xfrm>
            <a:off x="3726600" y="5681197"/>
            <a:ext cx="2854881" cy="1746544"/>
            <a:chOff x="3718532" y="5781376"/>
            <a:chExt cx="2854881" cy="1746544"/>
          </a:xfrm>
        </p:grpSpPr>
        <p:sp>
          <p:nvSpPr>
            <p:cNvPr id="1035" name="四角形: 角を丸くする 1034">
              <a:extLst>
                <a:ext uri="{FF2B5EF4-FFF2-40B4-BE49-F238E27FC236}">
                  <a16:creationId xmlns:a16="http://schemas.microsoft.com/office/drawing/2014/main" id="{0A9F299E-6901-458F-8145-E63494FF0AEC}"/>
                </a:ext>
              </a:extLst>
            </p:cNvPr>
            <p:cNvSpPr/>
            <p:nvPr/>
          </p:nvSpPr>
          <p:spPr>
            <a:xfrm>
              <a:off x="3718532" y="5781376"/>
              <a:ext cx="2854881" cy="174654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dirty="0"/>
            </a:p>
          </p:txBody>
        </p:sp>
        <p:sp>
          <p:nvSpPr>
            <p:cNvPr id="1036" name="テキスト ボックス 1035">
              <a:extLst>
                <a:ext uri="{FF2B5EF4-FFF2-40B4-BE49-F238E27FC236}">
                  <a16:creationId xmlns:a16="http://schemas.microsoft.com/office/drawing/2014/main" id="{03A24368-7CE1-46D3-8D5A-ECEEBE441558}"/>
                </a:ext>
              </a:extLst>
            </p:cNvPr>
            <p:cNvSpPr txBox="1"/>
            <p:nvPr/>
          </p:nvSpPr>
          <p:spPr>
            <a:xfrm>
              <a:off x="3848082" y="5858119"/>
              <a:ext cx="2639265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kumimoji="1" lang="ja-JP" altLang="en-US" sz="11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ロービームでは約</a:t>
              </a:r>
              <a:r>
                <a:rPr kumimoji="1" lang="en-US" altLang="ja-JP" sz="11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40</a:t>
              </a:r>
              <a:r>
                <a:rPr kumimoji="1" lang="ja-JP" altLang="en-US" sz="11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ｍ先に立っている人の足下しか照らせません。</a:t>
              </a:r>
              <a:endParaRPr kumimoji="1" lang="en-US" altLang="ja-JP" sz="11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r>
                <a:rPr kumimoji="1" lang="ja-JP" altLang="en-US" sz="11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時速</a:t>
              </a:r>
              <a:r>
                <a:rPr kumimoji="1" lang="en-US" altLang="ja-JP" sz="11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60</a:t>
              </a:r>
              <a:r>
                <a:rPr kumimoji="1" lang="ja-JP" altLang="en-US" sz="11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キロで走行していた場合、人だと認識できたときにはブレーキを踏んでも間に合わない可能性が高くなります。</a:t>
              </a:r>
              <a:endParaRPr kumimoji="1" lang="en-US" altLang="ja-JP" sz="11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r>
                <a:rPr kumimoji="1" lang="ja-JP" altLang="en-US" sz="11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ハイビームを活用し、上向きにできないときは速度を控えましょう。</a:t>
              </a:r>
            </a:p>
          </p:txBody>
        </p:sp>
      </p:grpSp>
      <p:grpSp>
        <p:nvGrpSpPr>
          <p:cNvPr id="1042" name="グループ化 1041">
            <a:extLst>
              <a:ext uri="{FF2B5EF4-FFF2-40B4-BE49-F238E27FC236}">
                <a16:creationId xmlns:a16="http://schemas.microsoft.com/office/drawing/2014/main" id="{A214C0C5-F738-484B-98BB-C2002CFB3DC8}"/>
              </a:ext>
            </a:extLst>
          </p:cNvPr>
          <p:cNvGrpSpPr/>
          <p:nvPr/>
        </p:nvGrpSpPr>
        <p:grpSpPr>
          <a:xfrm>
            <a:off x="1218921" y="7529659"/>
            <a:ext cx="4411663" cy="336550"/>
            <a:chOff x="1275011" y="7648184"/>
            <a:chExt cx="4411663" cy="336550"/>
          </a:xfrm>
        </p:grpSpPr>
        <p:sp>
          <p:nvSpPr>
            <p:cNvPr id="25" name="AutoShape 8">
              <a:extLst>
                <a:ext uri="{FF2B5EF4-FFF2-40B4-BE49-F238E27FC236}">
                  <a16:creationId xmlns:a16="http://schemas.microsoft.com/office/drawing/2014/main" id="{6452F984-553A-4856-84DE-73F7939DA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5011" y="7648184"/>
              <a:ext cx="4411663" cy="336550"/>
            </a:xfrm>
            <a:prstGeom prst="roundRect">
              <a:avLst>
                <a:gd name="adj" fmla="val 16667"/>
              </a:avLst>
            </a:prstGeom>
            <a:solidFill>
              <a:srgbClr val="5B9BD5"/>
            </a:solidFill>
            <a:ln>
              <a:noFill/>
            </a:ln>
            <a:effectLst>
              <a:outerShdw dist="28398" dir="3806097" algn="ctr" rotWithShape="0">
                <a:srgbClr val="1F4D78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38100" algn="ctr">
                  <a:pattFill prst="wdDnDiag">
                    <a:fgClr>
                      <a:srgbClr val="F2F2F2"/>
                    </a:fgClr>
                    <a:bgClr>
                      <a:srgbClr val="FFFF00"/>
                    </a:bgClr>
                  </a:patt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" name="WordArt 10">
              <a:extLst>
                <a:ext uri="{FF2B5EF4-FFF2-40B4-BE49-F238E27FC236}">
                  <a16:creationId xmlns:a16="http://schemas.microsoft.com/office/drawing/2014/main" id="{B5F9D2F1-A0E6-49F1-819E-3DAF14305FA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356767" y="7702159"/>
              <a:ext cx="4248150" cy="2286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ja-JP" altLang="en-US" sz="1800" kern="10" spc="0" dirty="0">
                  <a:ln>
                    <a:noFill/>
                  </a:ln>
                  <a:solidFill>
                    <a:srgbClr val="FFFF00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歩行者･自転車利用者は 　　　　 の着用を！</a:t>
              </a:r>
            </a:p>
          </p:txBody>
        </p:sp>
        <p:sp>
          <p:nvSpPr>
            <p:cNvPr id="28" name="WordArt 11">
              <a:extLst>
                <a:ext uri="{FF2B5EF4-FFF2-40B4-BE49-F238E27FC236}">
                  <a16:creationId xmlns:a16="http://schemas.microsoft.com/office/drawing/2014/main" id="{2E8DBFD8-222A-4189-ADE2-3CD2112A247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835016" y="7707281"/>
              <a:ext cx="685800" cy="22860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ja-JP" altLang="en-US" sz="1800" b="1" kern="10" spc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/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反射材</a:t>
              </a:r>
            </a:p>
          </p:txBody>
        </p:sp>
      </p:grpSp>
      <p:sp>
        <p:nvSpPr>
          <p:cNvPr id="1038" name="吹き出し: 角を丸めた四角形 1037">
            <a:extLst>
              <a:ext uri="{FF2B5EF4-FFF2-40B4-BE49-F238E27FC236}">
                <a16:creationId xmlns:a16="http://schemas.microsoft.com/office/drawing/2014/main" id="{F9770BAF-1C63-4C43-A081-6B670B9BC3FB}"/>
              </a:ext>
            </a:extLst>
          </p:cNvPr>
          <p:cNvSpPr/>
          <p:nvPr/>
        </p:nvSpPr>
        <p:spPr>
          <a:xfrm>
            <a:off x="289661" y="8098698"/>
            <a:ext cx="1890752" cy="1016009"/>
          </a:xfrm>
          <a:prstGeom prst="wedgeRoundRectCallout">
            <a:avLst>
              <a:gd name="adj1" fmla="val 67128"/>
              <a:gd name="adj2" fmla="val 1449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C7D83F92-4DA1-44E8-9F82-1FCA8FDCE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60" y="5678310"/>
            <a:ext cx="3276190" cy="1790476"/>
          </a:xfrm>
          <a:prstGeom prst="rect">
            <a:avLst/>
          </a:prstGeom>
        </p:spPr>
      </p:pic>
      <p:sp>
        <p:nvSpPr>
          <p:cNvPr id="24" name="AutoShape 2">
            <a:extLst>
              <a:ext uri="{FF2B5EF4-FFF2-40B4-BE49-F238E27FC236}">
                <a16:creationId xmlns:a16="http://schemas.microsoft.com/office/drawing/2014/main" id="{B068C845-DF67-43FA-8B5B-C7CF7AC6D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3093" y="6334358"/>
            <a:ext cx="882650" cy="800100"/>
          </a:xfrm>
          <a:custGeom>
            <a:avLst/>
            <a:gdLst>
              <a:gd name="G0" fmla="+- -3228458 0 0"/>
              <a:gd name="G1" fmla="+- -9295437 0 0"/>
              <a:gd name="G2" fmla="+- -3228458 0 -9295437"/>
              <a:gd name="G3" fmla="+- 10800 0 0"/>
              <a:gd name="G4" fmla="+- 0 0 -3228458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973 0 0"/>
              <a:gd name="G9" fmla="+- 0 0 -9295437"/>
              <a:gd name="G10" fmla="+- 6973 0 2700"/>
              <a:gd name="G11" fmla="cos G10 -3228458"/>
              <a:gd name="G12" fmla="sin G10 -3228458"/>
              <a:gd name="G13" fmla="cos 13500 -3228458"/>
              <a:gd name="G14" fmla="sin 13500 -3228458"/>
              <a:gd name="G15" fmla="+- G11 10800 0"/>
              <a:gd name="G16" fmla="+- G12 10800 0"/>
              <a:gd name="G17" fmla="+- G13 10800 0"/>
              <a:gd name="G18" fmla="+- G14 10800 0"/>
              <a:gd name="G19" fmla="*/ 6973 1 2"/>
              <a:gd name="G20" fmla="+- G19 5400 0"/>
              <a:gd name="G21" fmla="cos G20 -3228458"/>
              <a:gd name="G22" fmla="sin G20 -3228458"/>
              <a:gd name="G23" fmla="+- G21 10800 0"/>
              <a:gd name="G24" fmla="+- G12 G23 G22"/>
              <a:gd name="G25" fmla="+- G22 G23 G11"/>
              <a:gd name="G26" fmla="cos 10800 -3228458"/>
              <a:gd name="G27" fmla="sin 10800 -3228458"/>
              <a:gd name="G28" fmla="cos 6973 -3228458"/>
              <a:gd name="G29" fmla="sin 6973 -3228458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9295437"/>
              <a:gd name="G36" fmla="sin G34 -9295437"/>
              <a:gd name="G37" fmla="+/ -9295437 -3228458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973 G39"/>
              <a:gd name="G43" fmla="sin 6973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9755 w 21600"/>
              <a:gd name="T5" fmla="*/ 50 h 21600"/>
              <a:gd name="T6" fmla="*/ 3812 w 21600"/>
              <a:gd name="T7" fmla="*/ 5308 h 21600"/>
              <a:gd name="T8" fmla="*/ 10125 w 21600"/>
              <a:gd name="T9" fmla="*/ 3859 h 21600"/>
              <a:gd name="T10" fmla="*/ 19610 w 21600"/>
              <a:gd name="T11" fmla="*/ 570 h 21600"/>
              <a:gd name="T12" fmla="*/ 20095 w 21600"/>
              <a:gd name="T13" fmla="*/ 7077 h 21600"/>
              <a:gd name="T14" fmla="*/ 13588 w 21600"/>
              <a:gd name="T15" fmla="*/ 756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350" y="5516"/>
                </a:moveTo>
                <a:cubicBezTo>
                  <a:pt x="14085" y="4426"/>
                  <a:pt x="12470" y="3827"/>
                  <a:pt x="10800" y="3827"/>
                </a:cubicBezTo>
                <a:cubicBezTo>
                  <a:pt x="8660" y="3827"/>
                  <a:pt x="6639" y="4809"/>
                  <a:pt x="5317" y="6491"/>
                </a:cubicBezTo>
                <a:lnTo>
                  <a:pt x="2308" y="4126"/>
                </a:lnTo>
                <a:cubicBezTo>
                  <a:pt x="4355" y="1521"/>
                  <a:pt x="7486" y="0"/>
                  <a:pt x="10800" y="0"/>
                </a:cubicBezTo>
                <a:cubicBezTo>
                  <a:pt x="13386" y="0"/>
                  <a:pt x="15887" y="928"/>
                  <a:pt x="17848" y="2616"/>
                </a:cubicBezTo>
                <a:lnTo>
                  <a:pt x="19610" y="570"/>
                </a:lnTo>
                <a:lnTo>
                  <a:pt x="20095" y="7077"/>
                </a:lnTo>
                <a:lnTo>
                  <a:pt x="13588" y="7562"/>
                </a:lnTo>
                <a:lnTo>
                  <a:pt x="15350" y="5516"/>
                </a:lnTo>
                <a:close/>
              </a:path>
            </a:pathLst>
          </a:cu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5307AE4-5C90-4BF2-BD6D-8135F108B68F}"/>
              </a:ext>
            </a:extLst>
          </p:cNvPr>
          <p:cNvSpPr txBox="1"/>
          <p:nvPr/>
        </p:nvSpPr>
        <p:spPr>
          <a:xfrm>
            <a:off x="4116795" y="8039598"/>
            <a:ext cx="266802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『</a:t>
            </a:r>
            <a:r>
              <a:rPr kumimoji="1" lang="ja-JP" altLang="en-US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光って　照らして</a:t>
            </a:r>
            <a:endParaRPr kumimoji="1" lang="en-US" altLang="ja-JP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ＤＨＰ特太ゴシック体" panose="020B0500000000000000" pitchFamily="50" charset="-128"/>
              <a:ea typeface="ＤＨＰ特太ゴシック体" panose="020B0500000000000000" pitchFamily="50" charset="-128"/>
            </a:endParaRPr>
          </a:p>
          <a:p>
            <a:pPr algn="ctr"/>
            <a:r>
              <a:rPr kumimoji="1" lang="ja-JP" altLang="en-US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☆</a:t>
            </a:r>
            <a:r>
              <a:rPr kumimoji="1" lang="ja-JP" altLang="en-US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/>
            </a:r>
            <a:r>
              <a:rPr kumimoji="1" lang="en-US" altLang="ja-JP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Let's do it </a:t>
            </a:r>
            <a:r>
              <a:rPr kumimoji="1" lang="ja-JP" altLang="en-US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☆</a:t>
            </a:r>
            <a:r>
              <a:rPr kumimoji="1" lang="en-US" altLang="ja-JP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』</a:t>
            </a:r>
          </a:p>
          <a:p>
            <a:pPr algn="ctr"/>
            <a:r>
              <a:rPr kumimoji="1" lang="ja-JP" altLang="en-US" dirty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活動推進中！！</a:t>
            </a:r>
            <a:endParaRPr kumimoji="1" lang="en-US" altLang="ja-JP" dirty="0">
              <a:solidFill>
                <a:srgbClr val="0070C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7DF1FCD-E6C7-438F-8ED8-F0BFBDBF4AC1}"/>
              </a:ext>
            </a:extLst>
          </p:cNvPr>
          <p:cNvSpPr txBox="1"/>
          <p:nvPr/>
        </p:nvSpPr>
        <p:spPr>
          <a:xfrm>
            <a:off x="4226649" y="9252950"/>
            <a:ext cx="1569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詳細はこちら→→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6738EDA3-53BB-4560-9393-5FFE090AE32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336" y="9059813"/>
            <a:ext cx="806450" cy="806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星: 4 pt 29">
            <a:extLst>
              <a:ext uri="{FF2B5EF4-FFF2-40B4-BE49-F238E27FC236}">
                <a16:creationId xmlns:a16="http://schemas.microsoft.com/office/drawing/2014/main" id="{8E58C160-9269-48C5-8333-F60DFD15D9CA}"/>
              </a:ext>
            </a:extLst>
          </p:cNvPr>
          <p:cNvSpPr/>
          <p:nvPr/>
        </p:nvSpPr>
        <p:spPr>
          <a:xfrm>
            <a:off x="3746774" y="8112234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星: 4 pt 51">
            <a:extLst>
              <a:ext uri="{FF2B5EF4-FFF2-40B4-BE49-F238E27FC236}">
                <a16:creationId xmlns:a16="http://schemas.microsoft.com/office/drawing/2014/main" id="{A21C70E2-64D9-436C-A8BC-BA107C0B4527}"/>
              </a:ext>
            </a:extLst>
          </p:cNvPr>
          <p:cNvSpPr/>
          <p:nvPr/>
        </p:nvSpPr>
        <p:spPr>
          <a:xfrm>
            <a:off x="3471494" y="7985448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星: 4 pt 52">
            <a:extLst>
              <a:ext uri="{FF2B5EF4-FFF2-40B4-BE49-F238E27FC236}">
                <a16:creationId xmlns:a16="http://schemas.microsoft.com/office/drawing/2014/main" id="{533E16F3-D00C-4453-813F-F989BDFBFBDB}"/>
              </a:ext>
            </a:extLst>
          </p:cNvPr>
          <p:cNvSpPr/>
          <p:nvPr/>
        </p:nvSpPr>
        <p:spPr>
          <a:xfrm>
            <a:off x="6229996" y="7905075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星: 4 pt 53">
            <a:extLst>
              <a:ext uri="{FF2B5EF4-FFF2-40B4-BE49-F238E27FC236}">
                <a16:creationId xmlns:a16="http://schemas.microsoft.com/office/drawing/2014/main" id="{47E8B2FC-E1EC-455D-8CB4-776141A5DCC8}"/>
              </a:ext>
            </a:extLst>
          </p:cNvPr>
          <p:cNvSpPr/>
          <p:nvPr/>
        </p:nvSpPr>
        <p:spPr>
          <a:xfrm>
            <a:off x="1831522" y="8894781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7" name="星: 4 pt 56">
            <a:extLst>
              <a:ext uri="{FF2B5EF4-FFF2-40B4-BE49-F238E27FC236}">
                <a16:creationId xmlns:a16="http://schemas.microsoft.com/office/drawing/2014/main" id="{48F107C1-6B8F-4A8A-93CF-09ED68963613}"/>
              </a:ext>
            </a:extLst>
          </p:cNvPr>
          <p:cNvSpPr/>
          <p:nvPr/>
        </p:nvSpPr>
        <p:spPr>
          <a:xfrm>
            <a:off x="626819" y="7817328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星: 4 pt 57">
            <a:extLst>
              <a:ext uri="{FF2B5EF4-FFF2-40B4-BE49-F238E27FC236}">
                <a16:creationId xmlns:a16="http://schemas.microsoft.com/office/drawing/2014/main" id="{32FE76B3-4E6C-495B-8437-071A501968C0}"/>
              </a:ext>
            </a:extLst>
          </p:cNvPr>
          <p:cNvSpPr/>
          <p:nvPr/>
        </p:nvSpPr>
        <p:spPr>
          <a:xfrm>
            <a:off x="3783491" y="8697162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星: 4 pt 59">
            <a:extLst>
              <a:ext uri="{FF2B5EF4-FFF2-40B4-BE49-F238E27FC236}">
                <a16:creationId xmlns:a16="http://schemas.microsoft.com/office/drawing/2014/main" id="{CD290014-B137-4238-B0E5-740ADAB4844B}"/>
              </a:ext>
            </a:extLst>
          </p:cNvPr>
          <p:cNvSpPr/>
          <p:nvPr/>
        </p:nvSpPr>
        <p:spPr>
          <a:xfrm>
            <a:off x="471068" y="9110506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星: 4 pt 60">
            <a:extLst>
              <a:ext uri="{FF2B5EF4-FFF2-40B4-BE49-F238E27FC236}">
                <a16:creationId xmlns:a16="http://schemas.microsoft.com/office/drawing/2014/main" id="{E984F1C7-974B-47EF-BCFF-922476DB5045}"/>
              </a:ext>
            </a:extLst>
          </p:cNvPr>
          <p:cNvSpPr/>
          <p:nvPr/>
        </p:nvSpPr>
        <p:spPr>
          <a:xfrm>
            <a:off x="2063459" y="8059626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星: 4 pt 61">
            <a:extLst>
              <a:ext uri="{FF2B5EF4-FFF2-40B4-BE49-F238E27FC236}">
                <a16:creationId xmlns:a16="http://schemas.microsoft.com/office/drawing/2014/main" id="{1C0A4F76-E6B2-4AB5-849B-0A146A88BF4F}"/>
              </a:ext>
            </a:extLst>
          </p:cNvPr>
          <p:cNvSpPr/>
          <p:nvPr/>
        </p:nvSpPr>
        <p:spPr>
          <a:xfrm>
            <a:off x="189058" y="8067363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星: 4 pt 62">
            <a:extLst>
              <a:ext uri="{FF2B5EF4-FFF2-40B4-BE49-F238E27FC236}">
                <a16:creationId xmlns:a16="http://schemas.microsoft.com/office/drawing/2014/main" id="{2E9F07A6-74A5-4EDE-8C58-49D9D51BC6EE}"/>
              </a:ext>
            </a:extLst>
          </p:cNvPr>
          <p:cNvSpPr/>
          <p:nvPr/>
        </p:nvSpPr>
        <p:spPr>
          <a:xfrm>
            <a:off x="2280140" y="9122873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星: 4 pt 64">
            <a:extLst>
              <a:ext uri="{FF2B5EF4-FFF2-40B4-BE49-F238E27FC236}">
                <a16:creationId xmlns:a16="http://schemas.microsoft.com/office/drawing/2014/main" id="{FED06D2A-AE8A-4D62-931A-5B63EA60EC21}"/>
              </a:ext>
            </a:extLst>
          </p:cNvPr>
          <p:cNvSpPr/>
          <p:nvPr/>
        </p:nvSpPr>
        <p:spPr>
          <a:xfrm>
            <a:off x="6467414" y="8564026"/>
            <a:ext cx="231937" cy="237630"/>
          </a:xfrm>
          <a:prstGeom prst="star4">
            <a:avLst>
              <a:gd name="adj" fmla="val 1180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EF2ABC0-D6AD-451D-BFAC-1962B747CB34}"/>
              </a:ext>
            </a:extLst>
          </p:cNvPr>
          <p:cNvSpPr txBox="1"/>
          <p:nvPr/>
        </p:nvSpPr>
        <p:spPr>
          <a:xfrm>
            <a:off x="2004133" y="9572328"/>
            <a:ext cx="2300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県警新マスコット　あんこう部長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346D7C5E-4B09-47F4-8331-9A376A1E01D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533488" y="7985304"/>
            <a:ext cx="1337239" cy="1559345"/>
            <a:chOff x="2533488" y="7985304"/>
            <a:chExt cx="1337239" cy="1559345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971B9E42-8226-4F7D-89F6-0A3D7B42CDA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488" y="7985304"/>
              <a:ext cx="1337239" cy="1559345"/>
            </a:xfrm>
            <a:prstGeom prst="rect">
              <a:avLst/>
            </a:prstGeom>
          </p:spPr>
        </p:pic>
        <p:sp>
          <p:nvSpPr>
            <p:cNvPr id="32" name="斜め縞 31">
              <a:extLst>
                <a:ext uri="{FF2B5EF4-FFF2-40B4-BE49-F238E27FC236}">
                  <a16:creationId xmlns:a16="http://schemas.microsoft.com/office/drawing/2014/main" id="{8A4C7505-D93A-4811-A423-9B2931D487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05088" y="8801656"/>
              <a:ext cx="1000231" cy="440032"/>
            </a:xfrm>
            <a:prstGeom prst="diagStripe">
              <a:avLst>
                <a:gd name="adj" fmla="val 80502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8BBCFAD-B8B1-424F-881F-76BEC37AE788}"/>
              </a:ext>
            </a:extLst>
          </p:cNvPr>
          <p:cNvSpPr txBox="1"/>
          <p:nvPr/>
        </p:nvSpPr>
        <p:spPr>
          <a:xfrm>
            <a:off x="382476" y="8175853"/>
            <a:ext cx="1811141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自分の存在をアピール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することで暗い時間帯の交通事故被害を防止しましょう！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12097EC-54CC-4628-94E2-54333F8FA6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814" y="2249502"/>
            <a:ext cx="6232876" cy="29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12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2256</TotalTime>
  <Words>158</Words>
  <Application>Microsoft Office PowerPoint</Application>
  <PresentationFormat>A4 210 x 297 mm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BIZ UDゴシック</vt:lpstr>
      <vt:lpstr>ＤＨＰ特太ゴシック体</vt:lpstr>
      <vt:lpstr>HGP創英角ｺﾞｼｯｸUB</vt:lpstr>
      <vt:lpstr>HG創英角ｺﾞｼｯｸUB</vt:lpstr>
      <vt:lpstr>ＭＳ Ｐゴシック</vt:lpstr>
      <vt:lpstr>ＭＳ 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>茨城県警察本部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情報管理課</dc:creator>
  <cp:lastModifiedBy>情管</cp:lastModifiedBy>
  <cp:revision>437</cp:revision>
  <cp:lastPrinted>2026-10-06T23:46:18Z</cp:lastPrinted>
  <dcterms:created xsi:type="dcterms:W3CDTF">2022-11-28T08:37:42Z</dcterms:created>
  <dcterms:modified xsi:type="dcterms:W3CDTF">2026-10-07T02:24:16Z</dcterms:modified>
</cp:coreProperties>
</file>